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75" r:id="rId4"/>
    <p:sldId id="298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11" r:id="rId13"/>
    <p:sldId id="316" r:id="rId14"/>
    <p:sldId id="315" r:id="rId15"/>
    <p:sldId id="317" r:id="rId16"/>
    <p:sldId id="310" r:id="rId17"/>
    <p:sldId id="264" r:id="rId18"/>
  </p:sldIdLst>
  <p:sldSz cx="12192000" cy="6858000"/>
  <p:notesSz cx="6858000" cy="9144000"/>
  <p:embeddedFontLst>
    <p:embeddedFont>
      <p:font typeface="나눔스퀘어_ac" panose="020B0600000101010101" pitchFamily="50" charset="-127"/>
      <p:regular r:id="rId20"/>
    </p:embeddedFont>
    <p:embeddedFont>
      <p:font typeface="나눔스퀘어_ac Bold" panose="020B0600000101010101" pitchFamily="50" charset="-127"/>
      <p:bold r:id="rId21"/>
    </p:embeddedFont>
    <p:embeddedFont>
      <p:font typeface="나눔스퀘어_ac Extra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custDataLst>
    <p:tags r:id="rId2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002"/>
    <a:srgbClr val="0B225C"/>
    <a:srgbClr val="FF6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1" d="100"/>
          <a:sy n="61" d="100"/>
        </p:scale>
        <p:origin x="1275" y="52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4B8E7-777E-4FA5-A7A5-72E30D9C4558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F84E5-4277-41AA-9ADC-8E04735D4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1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>
            <a:extLst>
              <a:ext uri="{FF2B5EF4-FFF2-40B4-BE49-F238E27FC236}">
                <a16:creationId xmlns:a16="http://schemas.microsoft.com/office/drawing/2014/main" id="{7CD2CB06-AB0D-CBE7-B7BA-C31C0F3CE5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59936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12" name="개체 11" hidden="1">
                        <a:extLst>
                          <a:ext uri="{FF2B5EF4-FFF2-40B4-BE49-F238E27FC236}">
                            <a16:creationId xmlns:a16="http://schemas.microsoft.com/office/drawing/2014/main" id="{7CD2CB06-AB0D-CBE7-B7BA-C31C0F3CE5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DCEE688-EE71-3032-55D5-45E115277EB7}"/>
              </a:ext>
            </a:extLst>
          </p:cNvPr>
          <p:cNvSpPr/>
          <p:nvPr userDrawn="1"/>
        </p:nvSpPr>
        <p:spPr>
          <a:xfrm>
            <a:off x="1" y="0"/>
            <a:ext cx="12192000" cy="687685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47AF4-817A-01A8-63C6-EB328857C02A}"/>
              </a:ext>
            </a:extLst>
          </p:cNvPr>
          <p:cNvSpPr/>
          <p:nvPr userDrawn="1"/>
        </p:nvSpPr>
        <p:spPr>
          <a:xfrm>
            <a:off x="141402" y="164854"/>
            <a:ext cx="11908760" cy="655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2FF74D-E946-B98D-A8A0-D3AB1E7B71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/>
              <a:t>가나다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E2C762-20C8-3456-60C1-6EBC57E732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74656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2024. 05. 12</a:t>
            </a:r>
          </a:p>
          <a:p>
            <a:r>
              <a:rPr lang="ko-KR" altLang="en-US" dirty="0"/>
              <a:t>강지윤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7EC18-6632-90D4-0DEC-DB869C06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2EAD-5152-4B3D-BBDD-E580FB997357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76E0AD-6EB7-AB01-928A-B98BB5A9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620EAF-9B8F-8838-D2AA-1CCFA8E321E3}"/>
              </a:ext>
            </a:extLst>
          </p:cNvPr>
          <p:cNvSpPr/>
          <p:nvPr userDrawn="1"/>
        </p:nvSpPr>
        <p:spPr>
          <a:xfrm>
            <a:off x="1495719" y="1207206"/>
            <a:ext cx="9235440" cy="489618"/>
          </a:xfrm>
          <a:prstGeom prst="rect">
            <a:avLst/>
          </a:prstGeom>
          <a:solidFill>
            <a:srgbClr val="9400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빅데이터응용보안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HW1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378157-9EB4-5D4C-B002-656C29A84766}"/>
              </a:ext>
            </a:extLst>
          </p:cNvPr>
          <p:cNvCxnSpPr>
            <a:cxnSpLocks/>
          </p:cNvCxnSpPr>
          <p:nvPr userDrawn="1"/>
        </p:nvCxnSpPr>
        <p:spPr>
          <a:xfrm>
            <a:off x="1495719" y="3447379"/>
            <a:ext cx="9172281" cy="0"/>
          </a:xfrm>
          <a:prstGeom prst="line">
            <a:avLst/>
          </a:prstGeom>
          <a:ln w="28575">
            <a:solidFill>
              <a:srgbClr val="9400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6F46D21-8FB5-F555-F94C-8DD6A726F3E2}"/>
              </a:ext>
            </a:extLst>
          </p:cNvPr>
          <p:cNvSpPr txBox="1"/>
          <p:nvPr userDrawn="1"/>
        </p:nvSpPr>
        <p:spPr>
          <a:xfrm>
            <a:off x="4634058" y="2838042"/>
            <a:ext cx="304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2024-1R HW1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7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개체 10" hidden="1">
            <a:extLst>
              <a:ext uri="{FF2B5EF4-FFF2-40B4-BE49-F238E27FC236}">
                <a16:creationId xmlns:a16="http://schemas.microsoft.com/office/drawing/2014/main" id="{E052DB45-C82C-3458-91D9-7194100624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30182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11" name="개체 10" hidden="1">
                        <a:extLst>
                          <a:ext uri="{FF2B5EF4-FFF2-40B4-BE49-F238E27FC236}">
                            <a16:creationId xmlns:a16="http://schemas.microsoft.com/office/drawing/2014/main" id="{E052DB45-C82C-3458-91D9-7194100624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CEFB58B-5E22-3A9A-AFEA-615E2BFCB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A73A8F-AE56-EB6B-30D6-195B8E30D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1046D4-D9F9-B5FC-03ED-6AA9952F9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6E0EB6-987A-54A3-FFC8-143D14CD8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89F562-D78F-98E0-D702-327D48570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0EAAE6-39D2-B882-54D1-0E3DD5AED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BCC1F-A36B-46FA-B7DA-FFC73E63ED23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3F188E-B68A-98BC-2F72-356C500D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A5B816-83EC-2B5B-E3EB-92497696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55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C4848166-CB89-D2E1-1329-D21585D391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4421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C4848166-CB89-D2E1-1329-D21585D39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4E4CF3D-0E0A-535B-ECC4-9FC86898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E8473E-CE99-8C4E-F4C8-C2FD2DBD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67A-1768-43CB-A49F-98ABFCB6DBAE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927750-31A9-C22E-8D6F-F87A2505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2312B1-1BDA-79F6-06B4-79BDF75F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46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8031C5-1CF9-D435-3294-28F1062A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E343E-7997-4AF5-BBDD-5550FA2156DE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2FF7DB-A823-B475-1845-95779741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038DAB-350B-1229-31F1-920E1F81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4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>
            <a:extLst>
              <a:ext uri="{FF2B5EF4-FFF2-40B4-BE49-F238E27FC236}">
                <a16:creationId xmlns:a16="http://schemas.microsoft.com/office/drawing/2014/main" id="{8AFDD520-5576-B7A2-7B0A-B3B881635F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98465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9" name="개체 8" hidden="1">
                        <a:extLst>
                          <a:ext uri="{FF2B5EF4-FFF2-40B4-BE49-F238E27FC236}">
                            <a16:creationId xmlns:a16="http://schemas.microsoft.com/office/drawing/2014/main" id="{8AFDD520-5576-B7A2-7B0A-B3B881635F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562382D-62D9-D501-2216-636C96EF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4CD9D-1DD3-6E6A-19CB-AEC7B5E63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95ADAD-F1DC-72CA-E0A2-E366852A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92914F-3170-7DF7-E2A6-ECC9C076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F15E-44EC-434E-9DDB-97A735332633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98A6B7-2711-AF93-B79C-DA4D32126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81B1F-309B-BE65-2B45-8FA982DD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64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>
            <a:extLst>
              <a:ext uri="{FF2B5EF4-FFF2-40B4-BE49-F238E27FC236}">
                <a16:creationId xmlns:a16="http://schemas.microsoft.com/office/drawing/2014/main" id="{00378B86-E9A3-0F87-19D2-F5EA1BAA3F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04401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9" name="개체 8" hidden="1">
                        <a:extLst>
                          <a:ext uri="{FF2B5EF4-FFF2-40B4-BE49-F238E27FC236}">
                            <a16:creationId xmlns:a16="http://schemas.microsoft.com/office/drawing/2014/main" id="{00378B86-E9A3-0F87-19D2-F5EA1BAA3F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B530D0C-79D7-6D25-18FE-5D19786D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07CEEF-FF15-0ED3-E0B1-0D52B7540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BC0900-184E-9071-4BC9-A4D7F3079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016330-1154-0617-07AD-6FEC5604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495A-2D5A-49BE-B75D-599DAC16B9F2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043C59-21C7-19FE-74CA-3AE11764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30ED1F-85A8-512C-E6D1-C5104A74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761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F07B1042-1CAD-6F9D-0A45-713510A2E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0469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F07B1042-1CAD-6F9D-0A45-713510A2E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B00DEB9-5FBC-9864-CB1C-98C3695D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89380D-E57D-9C56-B644-0D2A2681C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6AC16-32C0-F0FB-BE8E-1AB6D45CF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722F-7ABB-43D5-8F70-8A8B4BA36E4F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B8A7F-AD82-AF34-A9FF-369DD3F13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B4BFE-0112-9DFE-158A-70CC95C6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234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7A46E975-F289-0CB4-AFDA-4A1981B75C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83659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7A46E975-F289-0CB4-AFDA-4A1981B75C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세로 제목 1">
            <a:extLst>
              <a:ext uri="{FF2B5EF4-FFF2-40B4-BE49-F238E27FC236}">
                <a16:creationId xmlns:a16="http://schemas.microsoft.com/office/drawing/2014/main" id="{948CC9CA-94B0-C16B-3920-B7A1FBEA8F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42CEDA-6265-7D4D-B851-BBF55674D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03F8E-5018-9DED-154E-6C8D6C2F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1664-1000-45EF-9C99-D24D5F03DE51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677E0-B146-A773-BA53-E161439D8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93465B-982A-DE09-0F4F-75C6BB18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82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>
            <a:extLst>
              <a:ext uri="{FF2B5EF4-FFF2-40B4-BE49-F238E27FC236}">
                <a16:creationId xmlns:a16="http://schemas.microsoft.com/office/drawing/2014/main" id="{6D53B75E-D038-7683-CB23-7163A0614E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12098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12" name="개체 11" hidden="1">
                        <a:extLst>
                          <a:ext uri="{FF2B5EF4-FFF2-40B4-BE49-F238E27FC236}">
                            <a16:creationId xmlns:a16="http://schemas.microsoft.com/office/drawing/2014/main" id="{6D53B75E-D038-7683-CB23-7163A0614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4E3A5E7-4630-4281-048D-40A91A56797C}"/>
              </a:ext>
            </a:extLst>
          </p:cNvPr>
          <p:cNvSpPr/>
          <p:nvPr userDrawn="1"/>
        </p:nvSpPr>
        <p:spPr>
          <a:xfrm>
            <a:off x="1" y="-1"/>
            <a:ext cx="12192000" cy="7041823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AC1DD6-AA5E-8080-52BC-F8882B345092}"/>
              </a:ext>
            </a:extLst>
          </p:cNvPr>
          <p:cNvSpPr/>
          <p:nvPr userDrawn="1"/>
        </p:nvSpPr>
        <p:spPr>
          <a:xfrm>
            <a:off x="1934066" y="1102936"/>
            <a:ext cx="8323868" cy="4336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FB1714-2219-C983-BA8B-6757A5B83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5427-C910-4BEC-B8C8-D01004DA7F0C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859CFE-06DE-D95A-0080-1B1D39FC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F7F6A1-AC3D-DAB6-F1D5-070D8691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7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>
            <a:extLst>
              <a:ext uri="{FF2B5EF4-FFF2-40B4-BE49-F238E27FC236}">
                <a16:creationId xmlns:a16="http://schemas.microsoft.com/office/drawing/2014/main" id="{7CD2CB06-AB0D-CBE7-B7BA-C31C0F3CE5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6395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12" name="개체 11" hidden="1">
                        <a:extLst>
                          <a:ext uri="{FF2B5EF4-FFF2-40B4-BE49-F238E27FC236}">
                            <a16:creationId xmlns:a16="http://schemas.microsoft.com/office/drawing/2014/main" id="{7CD2CB06-AB0D-CBE7-B7BA-C31C0F3CE5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1205CAF-83DC-9690-B49F-1F31AF32D75F}"/>
              </a:ext>
            </a:extLst>
          </p:cNvPr>
          <p:cNvSpPr/>
          <p:nvPr userDrawn="1"/>
        </p:nvSpPr>
        <p:spPr>
          <a:xfrm>
            <a:off x="1" y="0"/>
            <a:ext cx="12192000" cy="687685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3C7B75-1521-A753-D580-A569447373F3}"/>
              </a:ext>
            </a:extLst>
          </p:cNvPr>
          <p:cNvSpPr/>
          <p:nvPr userDrawn="1"/>
        </p:nvSpPr>
        <p:spPr>
          <a:xfrm>
            <a:off x="141402" y="164854"/>
            <a:ext cx="11908760" cy="655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7EC18-6632-90D4-0DEC-DB869C06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2EAD-5152-4B3D-BBDD-E580FB997357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76E0AD-6EB7-AB01-928A-B98BB5A9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378157-9EB4-5D4C-B002-656C29A84766}"/>
              </a:ext>
            </a:extLst>
          </p:cNvPr>
          <p:cNvCxnSpPr>
            <a:cxnSpLocks/>
          </p:cNvCxnSpPr>
          <p:nvPr userDrawn="1"/>
        </p:nvCxnSpPr>
        <p:spPr>
          <a:xfrm>
            <a:off x="1583702" y="1776840"/>
            <a:ext cx="9172281" cy="0"/>
          </a:xfrm>
          <a:prstGeom prst="line">
            <a:avLst/>
          </a:prstGeom>
          <a:ln w="28575">
            <a:solidFill>
              <a:srgbClr val="9400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F516BFB7-E9D9-C0D2-895E-31E33EB39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436" y="2725355"/>
            <a:ext cx="11547834" cy="2387600"/>
          </a:xfrm>
        </p:spPr>
        <p:txBody>
          <a:bodyPr vert="horz" anchor="ctr">
            <a:noAutofit/>
          </a:bodyPr>
          <a:lstStyle>
            <a:lvl1pPr algn="l">
              <a:lnSpc>
                <a:spcPct val="150000"/>
              </a:lnSpc>
              <a:defRPr sz="1800"/>
            </a:lvl1pPr>
          </a:lstStyle>
          <a:p>
            <a:endParaRPr lang="ko-KR" altLang="en-US" dirty="0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1CC12233-26F8-84AC-B44C-E959B34E6EAE}"/>
              </a:ext>
            </a:extLst>
          </p:cNvPr>
          <p:cNvSpPr txBox="1">
            <a:spLocks/>
          </p:cNvSpPr>
          <p:nvPr userDrawn="1"/>
        </p:nvSpPr>
        <p:spPr>
          <a:xfrm>
            <a:off x="1686612" y="970776"/>
            <a:ext cx="3789575" cy="775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ExtraBold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376885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2063462D-EB54-DA01-BC23-224E7001BBA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17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2063462D-EB54-DA01-BC23-224E7001B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D47CC1-C452-275C-46E9-B87B418CD8E1}"/>
              </a:ext>
            </a:extLst>
          </p:cNvPr>
          <p:cNvSpPr/>
          <p:nvPr userDrawn="1"/>
        </p:nvSpPr>
        <p:spPr>
          <a:xfrm>
            <a:off x="1" y="0"/>
            <a:ext cx="12192000" cy="687685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19D82-97E0-6812-2868-380AA722F218}"/>
              </a:ext>
            </a:extLst>
          </p:cNvPr>
          <p:cNvSpPr/>
          <p:nvPr userDrawn="1"/>
        </p:nvSpPr>
        <p:spPr>
          <a:xfrm>
            <a:off x="141402" y="164854"/>
            <a:ext cx="11908760" cy="655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D4F8D3-F395-3A72-F8DE-9C3750C09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669" y="353233"/>
            <a:ext cx="4317474" cy="515946"/>
          </a:xfrm>
        </p:spPr>
        <p:txBody>
          <a:bodyPr vert="horz"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소제목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45888-EA31-B417-8D97-0EBB1A7C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E8119-3EE8-3334-BDA1-0DE29705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3C08-7434-433C-BC01-258265D02701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800D0-AC4C-E564-5A2C-6601A2DD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F6584C-D3AD-904D-67A9-773B5A48AD6C}"/>
              </a:ext>
            </a:extLst>
          </p:cNvPr>
          <p:cNvSpPr/>
          <p:nvPr userDrawn="1"/>
        </p:nvSpPr>
        <p:spPr>
          <a:xfrm>
            <a:off x="306850" y="328854"/>
            <a:ext cx="882979" cy="886968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960CB7BF-24CF-21EB-F21A-8CAF5051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8066" y="6431191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89546F7-A761-C261-A325-F6A663BA5FEF}"/>
              </a:ext>
            </a:extLst>
          </p:cNvPr>
          <p:cNvSpPr txBox="1">
            <a:spLocks/>
          </p:cNvSpPr>
          <p:nvPr userDrawn="1"/>
        </p:nvSpPr>
        <p:spPr>
          <a:xfrm>
            <a:off x="369218" y="392153"/>
            <a:ext cx="667730" cy="515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latin typeface="나눔스퀘어_ac ExtraBold" panose="020B0600000101010101" pitchFamily="50" charset="-127"/>
            </a:endParaRP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F865DC49-5701-7646-E129-0E629FEC6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669" y="860487"/>
            <a:ext cx="4317214" cy="3635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중심 내용</a:t>
            </a:r>
            <a:r>
              <a:rPr lang="en-US" altLang="ko-KR" dirty="0"/>
              <a:t>/</a:t>
            </a:r>
            <a:r>
              <a:rPr lang="ko-KR" altLang="en-US" dirty="0"/>
              <a:t>요약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52693468-048B-45A0-F7C3-97BCCEFE92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793" y="511385"/>
            <a:ext cx="882309" cy="5159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sz="3200" dirty="0">
                <a:latin typeface="+mj-ea"/>
                <a:ea typeface="+mj-ea"/>
              </a:rPr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886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2063462D-EB54-DA01-BC23-224E7001BBA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904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2063462D-EB54-DA01-BC23-224E7001B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3EA29B-8D81-DB66-0AEC-B4DB2B0209A0}"/>
              </a:ext>
            </a:extLst>
          </p:cNvPr>
          <p:cNvSpPr/>
          <p:nvPr userDrawn="1"/>
        </p:nvSpPr>
        <p:spPr>
          <a:xfrm>
            <a:off x="1" y="0"/>
            <a:ext cx="12192000" cy="687685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E56B55-346E-D27A-0545-6B049E40535F}"/>
              </a:ext>
            </a:extLst>
          </p:cNvPr>
          <p:cNvSpPr/>
          <p:nvPr userDrawn="1"/>
        </p:nvSpPr>
        <p:spPr>
          <a:xfrm>
            <a:off x="141402" y="164854"/>
            <a:ext cx="11908760" cy="655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D4F8D3-F395-3A72-F8DE-9C3750C09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3764" y="404761"/>
            <a:ext cx="4317474" cy="515946"/>
          </a:xfrm>
        </p:spPr>
        <p:txBody>
          <a:bodyPr vert="horz"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45888-EA31-B417-8D97-0EBB1A7C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30" y="1073887"/>
            <a:ext cx="10515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E8119-3EE8-3334-BDA1-0DE29705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3C08-7434-433C-BC01-258265D02701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800D0-AC4C-E564-5A2C-6601A2DD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F6584C-D3AD-904D-67A9-773B5A48AD6C}"/>
              </a:ext>
            </a:extLst>
          </p:cNvPr>
          <p:cNvSpPr/>
          <p:nvPr userDrawn="1"/>
        </p:nvSpPr>
        <p:spPr>
          <a:xfrm>
            <a:off x="267091" y="278991"/>
            <a:ext cx="1731391" cy="52859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89546F7-A761-C261-A325-F6A663BA5FEF}"/>
              </a:ext>
            </a:extLst>
          </p:cNvPr>
          <p:cNvSpPr txBox="1">
            <a:spLocks/>
          </p:cNvSpPr>
          <p:nvPr userDrawn="1"/>
        </p:nvSpPr>
        <p:spPr>
          <a:xfrm>
            <a:off x="369218" y="392153"/>
            <a:ext cx="667730" cy="515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latin typeface="나눔스퀘어_ac ExtraBold" panose="020B0600000101010101" pitchFamily="50" charset="-127"/>
            </a:endParaRPr>
          </a:p>
        </p:txBody>
      </p:sp>
      <p:sp>
        <p:nvSpPr>
          <p:cNvPr id="6" name="텍스트 개체 틀 26">
            <a:extLst>
              <a:ext uri="{FF2B5EF4-FFF2-40B4-BE49-F238E27FC236}">
                <a16:creationId xmlns:a16="http://schemas.microsoft.com/office/drawing/2014/main" id="{72DD19A2-4605-3D6D-6DD1-810EE65AE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330" y="297845"/>
            <a:ext cx="2385881" cy="5159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참고 문헌</a:t>
            </a: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C48FE5D9-DC24-13DF-57C5-32222985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8066" y="6431191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261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2063462D-EB54-DA01-BC23-224E7001BBA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442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2063462D-EB54-DA01-BC23-224E7001B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2CD001-7CFF-665A-61F8-F8A853F4A076}"/>
              </a:ext>
            </a:extLst>
          </p:cNvPr>
          <p:cNvSpPr/>
          <p:nvPr userDrawn="1"/>
        </p:nvSpPr>
        <p:spPr>
          <a:xfrm>
            <a:off x="1" y="0"/>
            <a:ext cx="12192000" cy="687685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E85186-60C1-F83A-0D3F-1A607A0EC72C}"/>
              </a:ext>
            </a:extLst>
          </p:cNvPr>
          <p:cNvSpPr/>
          <p:nvPr userDrawn="1"/>
        </p:nvSpPr>
        <p:spPr>
          <a:xfrm>
            <a:off x="141402" y="164854"/>
            <a:ext cx="11908760" cy="655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D4F8D3-F395-3A72-F8DE-9C3750C09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3764" y="404761"/>
            <a:ext cx="4317474" cy="515946"/>
          </a:xfrm>
        </p:spPr>
        <p:txBody>
          <a:bodyPr vert="horz"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45888-EA31-B417-8D97-0EBB1A7C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30" y="1073887"/>
            <a:ext cx="10515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E8119-3EE8-3334-BDA1-0DE29705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3C08-7434-433C-BC01-258265D02701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800D0-AC4C-E564-5A2C-6601A2DD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F6584C-D3AD-904D-67A9-773B5A48AD6C}"/>
              </a:ext>
            </a:extLst>
          </p:cNvPr>
          <p:cNvSpPr/>
          <p:nvPr userDrawn="1"/>
        </p:nvSpPr>
        <p:spPr>
          <a:xfrm>
            <a:off x="267092" y="278991"/>
            <a:ext cx="2108464" cy="528594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89546F7-A761-C261-A325-F6A663BA5FEF}"/>
              </a:ext>
            </a:extLst>
          </p:cNvPr>
          <p:cNvSpPr txBox="1">
            <a:spLocks/>
          </p:cNvSpPr>
          <p:nvPr userDrawn="1"/>
        </p:nvSpPr>
        <p:spPr>
          <a:xfrm>
            <a:off x="369218" y="392153"/>
            <a:ext cx="667730" cy="515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latin typeface="나눔스퀘어_ac ExtraBold" panose="020B0600000101010101" pitchFamily="50" charset="-127"/>
            </a:endParaRPr>
          </a:p>
        </p:txBody>
      </p:sp>
      <p:sp>
        <p:nvSpPr>
          <p:cNvPr id="6" name="텍스트 개체 틀 26">
            <a:extLst>
              <a:ext uri="{FF2B5EF4-FFF2-40B4-BE49-F238E27FC236}">
                <a16:creationId xmlns:a16="http://schemas.microsoft.com/office/drawing/2014/main" id="{72DD19A2-4605-3D6D-6DD1-810EE65AE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330" y="288417"/>
            <a:ext cx="2084225" cy="5159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18F41C17-0B30-A342-7AB5-0E3DE91A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8066" y="6431191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58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>
            <a:extLst>
              <a:ext uri="{FF2B5EF4-FFF2-40B4-BE49-F238E27FC236}">
                <a16:creationId xmlns:a16="http://schemas.microsoft.com/office/drawing/2014/main" id="{6D53B75E-D038-7683-CB23-7163A0614E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0353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12" name="개체 11" hidden="1">
                        <a:extLst>
                          <a:ext uri="{FF2B5EF4-FFF2-40B4-BE49-F238E27FC236}">
                            <a16:creationId xmlns:a16="http://schemas.microsoft.com/office/drawing/2014/main" id="{6D53B75E-D038-7683-CB23-7163A0614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62F790B-56EF-8B26-20C2-5ED7BB8407DA}"/>
              </a:ext>
            </a:extLst>
          </p:cNvPr>
          <p:cNvSpPr/>
          <p:nvPr userDrawn="1"/>
        </p:nvSpPr>
        <p:spPr>
          <a:xfrm>
            <a:off x="1" y="-1"/>
            <a:ext cx="12192000" cy="7041823"/>
          </a:xfrm>
          <a:prstGeom prst="rect">
            <a:avLst/>
          </a:prstGeom>
          <a:solidFill>
            <a:srgbClr val="94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AC1DD6-AA5E-8080-52BC-F8882B345092}"/>
              </a:ext>
            </a:extLst>
          </p:cNvPr>
          <p:cNvSpPr/>
          <p:nvPr userDrawn="1"/>
        </p:nvSpPr>
        <p:spPr>
          <a:xfrm>
            <a:off x="1934066" y="1102936"/>
            <a:ext cx="8323868" cy="4336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FB1714-2219-C983-BA8B-6757A5B83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5427-C910-4BEC-B8C8-D01004DA7F0C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859CFE-06DE-D95A-0080-1B1D39FC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F7F6A1-AC3D-DAB6-F1D5-070D8691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31C6D-0CFF-0CFA-63A0-B85997F3D1F6}"/>
              </a:ext>
            </a:extLst>
          </p:cNvPr>
          <p:cNvSpPr txBox="1"/>
          <p:nvPr userDrawn="1"/>
        </p:nvSpPr>
        <p:spPr>
          <a:xfrm>
            <a:off x="2066041" y="1682498"/>
            <a:ext cx="80599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spc="600" dirty="0">
                <a:solidFill>
                  <a:schemeClr val="tx1"/>
                </a:solidFill>
                <a:latin typeface="+mj-ea"/>
                <a:ea typeface="+mj-ea"/>
              </a:rPr>
              <a:t>Q&amp;A</a:t>
            </a:r>
          </a:p>
          <a:p>
            <a:pPr algn="ctr"/>
            <a:r>
              <a:rPr lang="ko-KR" altLang="en-US" sz="8800" spc="600" dirty="0">
                <a:solidFill>
                  <a:schemeClr val="tx1"/>
                </a:solidFill>
                <a:latin typeface="+mj-ea"/>
                <a:ea typeface="+mj-ea"/>
              </a:rPr>
              <a:t>감사합니다</a:t>
            </a:r>
            <a:r>
              <a:rPr lang="en-US" altLang="ko-KR" sz="8800" spc="6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8800" spc="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915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B419FEE0-8BCA-8262-8C22-1834B81A31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41631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B419FEE0-8BCA-8262-8C22-1834B81A31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24EFA90-B227-3695-F273-6DDBA4289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vert="horz"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4D9526-90FC-1F0D-CDE1-80F2B8203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5F8C3-2116-6E97-29AB-A676FF36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E0B4-33D2-4541-A576-08BE43C96DF1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C5FA82-48A5-3DB1-51B0-92429319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B7DE66-4A43-A543-955C-3F263741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47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>
            <a:extLst>
              <a:ext uri="{FF2B5EF4-FFF2-40B4-BE49-F238E27FC236}">
                <a16:creationId xmlns:a16="http://schemas.microsoft.com/office/drawing/2014/main" id="{3E5F7E84-1FAB-CE56-5EB5-6AA1BDAB23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07890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9" name="개체 8" hidden="1">
                        <a:extLst>
                          <a:ext uri="{FF2B5EF4-FFF2-40B4-BE49-F238E27FC236}">
                            <a16:creationId xmlns:a16="http://schemas.microsoft.com/office/drawing/2014/main" id="{3E5F7E84-1FAB-CE56-5EB5-6AA1BDAB23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7B9AD43-84F3-9FD8-0FCB-704C6526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3ADE5-3B6F-E60A-1857-2F5389D07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2F11B1-9F7B-003C-4834-D9A0F882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6E5E23-B40D-7508-BB80-26C6EAFA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2EE9-68E9-4B44-BD2C-BD36777C70C3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083740-7D0F-858F-87ED-CCD07A02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E08857-089D-44F4-BA0D-662A2ABF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1156"/>
            <a:ext cx="2743200" cy="365125"/>
          </a:xfrm>
          <a:prstGeom prst="rect">
            <a:avLst/>
          </a:prstGeom>
        </p:spPr>
        <p:txBody>
          <a:bodyPr/>
          <a:lstStyle/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7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>
            <a:extLst>
              <a:ext uri="{FF2B5EF4-FFF2-40B4-BE49-F238E27FC236}">
                <a16:creationId xmlns:a16="http://schemas.microsoft.com/office/drawing/2014/main" id="{DCC9BC45-94A3-0174-F157-1CC8B06C1E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697915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532" imgH="530" progId="TCLayout.ActiveDocument.1">
                  <p:embed/>
                </p:oleObj>
              </mc:Choice>
              <mc:Fallback>
                <p:oleObj name="think-cell Slide" r:id="rId19" imgW="532" imgH="530" progId="TCLayout.ActiveDocument.1">
                  <p:embed/>
                  <p:pic>
                    <p:nvPicPr>
                      <p:cNvPr id="8" name="개체 7" hidden="1">
                        <a:extLst>
                          <a:ext uri="{FF2B5EF4-FFF2-40B4-BE49-F238E27FC236}">
                            <a16:creationId xmlns:a16="http://schemas.microsoft.com/office/drawing/2014/main" id="{DCC9BC45-94A3-0174-F157-1CC8B06C1E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C929BD-47A9-451F-3319-432E35C7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B04F0D-B796-54A8-022C-6C3E1D8C5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22D369-B460-B096-9295-1A6E0EE15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25427-C910-4BEC-B8C8-D01004DA7F0C}" type="datetime1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880DF-9684-A9C3-FEB5-0AA12A11C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CC9658-5131-4DF6-B6EB-BBFC3CCBD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0770" y="6455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474AF-D1BB-46FC-9BAB-F7F6C6D4E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4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0" r:id="rId3"/>
    <p:sldLayoutId id="2147483650" r:id="rId4"/>
    <p:sldLayoutId id="2147483662" r:id="rId5"/>
    <p:sldLayoutId id="2147483663" r:id="rId6"/>
    <p:sldLayoutId id="2147483661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>
            <a:extLst>
              <a:ext uri="{FF2B5EF4-FFF2-40B4-BE49-F238E27FC236}">
                <a16:creationId xmlns:a16="http://schemas.microsoft.com/office/drawing/2014/main" id="{55ABA5B7-EE37-628D-1F74-8EAE55372A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56757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개체 4" hidden="1">
                        <a:extLst>
                          <a:ext uri="{FF2B5EF4-FFF2-40B4-BE49-F238E27FC236}">
                            <a16:creationId xmlns:a16="http://schemas.microsoft.com/office/drawing/2014/main" id="{55ABA5B7-EE37-628D-1F74-8EAE55372A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1DFDD35-EE9C-91DD-2259-B077ED543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altLang="ko-KR" dirty="0"/>
              <a:t>Spam mail classification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F1210E-25DF-037F-99BE-30C4085B1FD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52281" y="4874656"/>
            <a:ext cx="9144000" cy="1655762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2024. 05. 12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강지윤</a:t>
            </a:r>
          </a:p>
        </p:txBody>
      </p:sp>
    </p:spTree>
    <p:extLst>
      <p:ext uri="{BB962C8B-B14F-4D97-AF65-F5344CB8AC3E}">
        <p14:creationId xmlns:p14="http://schemas.microsoft.com/office/powerpoint/2010/main" val="3710676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1-3. 1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성능 개선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TF-IDF vectorize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성능 개선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TF-IDF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5DA6E2-06FB-607F-D438-8B2BAB0B0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13" y="2443141"/>
            <a:ext cx="4499775" cy="38611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564B6-AA22-FF8E-7075-3EB74E4F1437}"/>
              </a:ext>
            </a:extLst>
          </p:cNvPr>
          <p:cNvSpPr txBox="1"/>
          <p:nvPr/>
        </p:nvSpPr>
        <p:spPr>
          <a:xfrm>
            <a:off x="390792" y="1912295"/>
            <a:ext cx="7960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가장 큰 성능 저해 요인은 </a:t>
            </a:r>
            <a:r>
              <a:rPr lang="en-US" altLang="ko-KR" dirty="0">
                <a:latin typeface="+mj-ea"/>
                <a:ea typeface="+mj-ea"/>
              </a:rPr>
              <a:t>HTML </a:t>
            </a:r>
            <a:r>
              <a:rPr lang="ko-KR" altLang="en-US" dirty="0">
                <a:latin typeface="+mj-ea"/>
                <a:ea typeface="+mj-ea"/>
              </a:rPr>
              <a:t>태그가 </a:t>
            </a:r>
            <a:r>
              <a:rPr lang="en-US" altLang="ko-KR" dirty="0">
                <a:latin typeface="+mj-ea"/>
                <a:ea typeface="+mj-ea"/>
              </a:rPr>
              <a:t>text</a:t>
            </a:r>
            <a:r>
              <a:rPr lang="ko-KR" altLang="en-US" dirty="0">
                <a:latin typeface="+mj-ea"/>
                <a:ea typeface="+mj-ea"/>
              </a:rPr>
              <a:t>를 추출하는 데에 방해된다는 점이다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3F401-7D0F-D53E-E46A-E2182990785F}"/>
              </a:ext>
            </a:extLst>
          </p:cNvPr>
          <p:cNvSpPr txBox="1"/>
          <p:nvPr/>
        </p:nvSpPr>
        <p:spPr>
          <a:xfrm>
            <a:off x="5303519" y="245835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/>
              <a:t>Baseline </a:t>
            </a:r>
            <a:r>
              <a:rPr lang="ko-KR" altLang="en-US" sz="1600" dirty="0"/>
              <a:t>모델의 단순 </a:t>
            </a:r>
            <a:r>
              <a:rPr lang="en-US" altLang="ko-KR" sz="1600" dirty="0"/>
              <a:t>Counter Vectorize </a:t>
            </a:r>
            <a:r>
              <a:rPr lang="ko-KR" altLang="en-US" sz="1600" dirty="0"/>
              <a:t>방식</a:t>
            </a:r>
            <a:r>
              <a:rPr lang="en-US" altLang="ko-KR" sz="1600" dirty="0"/>
              <a:t>(</a:t>
            </a:r>
            <a:r>
              <a:rPr lang="ko-KR" altLang="en-US" sz="1600" dirty="0"/>
              <a:t>단순 </a:t>
            </a:r>
            <a:r>
              <a:rPr lang="en-US" altLang="ko-KR" sz="1600" dirty="0"/>
              <a:t>word count </a:t>
            </a:r>
            <a:r>
              <a:rPr lang="ko-KR" altLang="en-US" sz="1600" dirty="0"/>
              <a:t>기반 출현 빈도수 측정</a:t>
            </a:r>
            <a:r>
              <a:rPr lang="en-US" altLang="ko-KR" sz="1600" dirty="0"/>
              <a:t>)</a:t>
            </a:r>
            <a:r>
              <a:rPr lang="ko-KR" altLang="en-US" sz="1600" dirty="0"/>
              <a:t>은</a:t>
            </a:r>
            <a:r>
              <a:rPr lang="en-US" altLang="ko-KR" sz="1600" dirty="0"/>
              <a:t>,</a:t>
            </a: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counter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포함되어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/>
              <a:t>text</a:t>
            </a:r>
            <a:r>
              <a:rPr lang="ko-KR" altLang="en-US" sz="1600" dirty="0"/>
              <a:t>의 </a:t>
            </a:r>
            <a:r>
              <a:rPr lang="en-US" altLang="ko-KR" sz="1600" dirty="0"/>
              <a:t>'</a:t>
            </a:r>
            <a:r>
              <a:rPr lang="ko-KR" altLang="en-US" sz="1600" dirty="0"/>
              <a:t>내용</a:t>
            </a:r>
            <a:r>
              <a:rPr lang="en-US" altLang="ko-KR" sz="1600" dirty="0"/>
              <a:t>’(Text analysis)</a:t>
            </a:r>
            <a:r>
              <a:rPr lang="ko-KR" altLang="en-US" sz="1600" dirty="0"/>
              <a:t>으로 </a:t>
            </a:r>
            <a:r>
              <a:rPr lang="en-US" altLang="ko-KR" sz="1600" dirty="0"/>
              <a:t>spam</a:t>
            </a:r>
            <a:r>
              <a:rPr lang="ko-KR" altLang="en-US" sz="1600" dirty="0"/>
              <a:t>을 구분하는 데 방해가 됨</a:t>
            </a:r>
            <a:r>
              <a:rPr lang="en-US" altLang="ko-KR" sz="1600" dirty="0"/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CEB4D-1580-8BF3-6EE7-05F8D9DB2DE6}"/>
              </a:ext>
            </a:extLst>
          </p:cNvPr>
          <p:cNvSpPr txBox="1"/>
          <p:nvPr/>
        </p:nvSpPr>
        <p:spPr>
          <a:xfrm>
            <a:off x="5303519" y="3712112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/>
              <a:t>단순 </a:t>
            </a:r>
            <a:r>
              <a:rPr lang="en-US" altLang="ko-KR" sz="1600" dirty="0"/>
              <a:t>vectorize</a:t>
            </a:r>
            <a:r>
              <a:rPr lang="ko-KR" altLang="en-US" sz="1600" dirty="0"/>
              <a:t>보다 </a:t>
            </a:r>
            <a:r>
              <a:rPr lang="en-US" altLang="ko-KR" sz="1600" dirty="0"/>
              <a:t>TF-IDF</a:t>
            </a:r>
            <a:r>
              <a:rPr lang="ko-KR" altLang="en-US" sz="1600" dirty="0"/>
              <a:t>로 하는 방식이</a:t>
            </a:r>
            <a:endParaRPr lang="en-US" altLang="ko-KR" sz="1600" dirty="0"/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단어가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Spam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 상에서 유의미하게 출현했는지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중요도를 검사한다는 점에서</a:t>
            </a:r>
            <a:endParaRPr lang="en-US" altLang="ko-KR" sz="1600" dirty="0"/>
          </a:p>
          <a:p>
            <a:pPr algn="ctr"/>
            <a:r>
              <a:rPr lang="ko-KR" altLang="en-US" sz="1600" dirty="0"/>
              <a:t>성능 향상이 된다고 추측할 수 있다</a:t>
            </a:r>
            <a:r>
              <a:rPr lang="en-US" altLang="ko-KR" sz="1600" dirty="0"/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FAE977-2192-EA47-DDFD-2FB80A66F1FE}"/>
              </a:ext>
            </a:extLst>
          </p:cNvPr>
          <p:cNvSpPr/>
          <p:nvPr/>
        </p:nvSpPr>
        <p:spPr>
          <a:xfrm>
            <a:off x="5685801" y="5400260"/>
            <a:ext cx="5436524" cy="43780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HTML </a:t>
            </a:r>
            <a:r>
              <a:rPr lang="ko-KR" altLang="en-US" dirty="0"/>
              <a:t>태그를 제거하는 </a:t>
            </a:r>
            <a:r>
              <a:rPr lang="en-US" altLang="ko-KR" dirty="0"/>
              <a:t>Pre-processing</a:t>
            </a:r>
            <a:r>
              <a:rPr lang="ko-KR" altLang="en-US" dirty="0"/>
              <a:t>이 필요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0A137B-4E2F-8861-3A98-1F1AB6BB1BFA}"/>
              </a:ext>
            </a:extLst>
          </p:cNvPr>
          <p:cNvSpPr/>
          <p:nvPr/>
        </p:nvSpPr>
        <p:spPr>
          <a:xfrm>
            <a:off x="5685801" y="6004457"/>
            <a:ext cx="5436524" cy="43780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의미론적 추출에 있어서 </a:t>
            </a:r>
            <a:r>
              <a:rPr lang="en-US" altLang="ko-KR" dirty="0"/>
              <a:t>TF-IDF</a:t>
            </a:r>
            <a:r>
              <a:rPr lang="ko-KR" altLang="en-US" dirty="0"/>
              <a:t>보다 발달된 모델을 사용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86D172-B631-DD6F-7282-92E36E4D6BB1}"/>
              </a:ext>
            </a:extLst>
          </p:cNvPr>
          <p:cNvSpPr txBox="1"/>
          <p:nvPr/>
        </p:nvSpPr>
        <p:spPr>
          <a:xfrm>
            <a:off x="7141961" y="4992768"/>
            <a:ext cx="7960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차 성능 개선 피드백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864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1-4. 2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성능 개선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Ideation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231368" y="1825641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2. TF-IDF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대체 →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Word2Vec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3A9D2-6A44-F0BE-3EF0-BCED4BA511D5}"/>
              </a:ext>
            </a:extLst>
          </p:cNvPr>
          <p:cNvSpPr txBox="1"/>
          <p:nvPr/>
        </p:nvSpPr>
        <p:spPr>
          <a:xfrm>
            <a:off x="458582" y="2272527"/>
            <a:ext cx="940585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/>
              <a:t>TF-IDF</a:t>
            </a:r>
            <a:r>
              <a:rPr lang="ko-KR" altLang="en-US" sz="1600" dirty="0"/>
              <a:t>의 한계</a:t>
            </a:r>
            <a:r>
              <a:rPr lang="en-US" altLang="ko-KR" sz="1600" dirty="0"/>
              <a:t>: </a:t>
            </a:r>
          </a:p>
          <a:p>
            <a:pPr algn="l"/>
            <a:r>
              <a:rPr lang="ko-KR" altLang="en-US" sz="1600" dirty="0"/>
              <a:t>여전히 빈도 수 기반</a:t>
            </a:r>
            <a:endParaRPr lang="en-US" altLang="ko-KR" sz="1600" dirty="0"/>
          </a:p>
          <a:p>
            <a:pPr marL="342900" indent="-342900" algn="l">
              <a:buAutoNum type="arabicParenR"/>
            </a:pPr>
            <a:r>
              <a:rPr lang="en-US" altLang="ko-KR" sz="1600" dirty="0"/>
              <a:t>Semantic similarity </a:t>
            </a:r>
            <a:r>
              <a:rPr lang="ko-KR" altLang="en-US" sz="1600" dirty="0"/>
              <a:t>반영 </a:t>
            </a:r>
            <a:r>
              <a:rPr lang="en-US" altLang="ko-KR" sz="1600" dirty="0"/>
              <a:t>X</a:t>
            </a:r>
          </a:p>
          <a:p>
            <a:pPr marL="342900" indent="-342900" algn="l">
              <a:buAutoNum type="arabicParenR"/>
            </a:pPr>
            <a:r>
              <a:rPr lang="en-US" altLang="ko-KR" sz="1600" dirty="0"/>
              <a:t>Context </a:t>
            </a:r>
            <a:r>
              <a:rPr lang="ko-KR" altLang="en-US" sz="1600" dirty="0"/>
              <a:t>반영 </a:t>
            </a:r>
            <a:r>
              <a:rPr lang="en-US" altLang="ko-KR" sz="1600" dirty="0"/>
              <a:t>X</a:t>
            </a:r>
          </a:p>
          <a:p>
            <a:pPr marL="342900" indent="-342900" algn="l">
              <a:buAutoNum type="arabicParenR"/>
            </a:pPr>
            <a:r>
              <a:rPr lang="ko-KR" altLang="en-US" sz="1600" dirty="0"/>
              <a:t>주변 </a:t>
            </a:r>
            <a:r>
              <a:rPr lang="en-US" altLang="ko-KR" sz="1600" dirty="0"/>
              <a:t>word</a:t>
            </a:r>
            <a:r>
              <a:rPr lang="ko-KR" altLang="en-US" sz="1600" dirty="0"/>
              <a:t>의 </a:t>
            </a:r>
            <a:r>
              <a:rPr lang="en-US" altLang="ko-KR" sz="1600" dirty="0"/>
              <a:t>sequence </a:t>
            </a:r>
            <a:r>
              <a:rPr lang="ko-KR" altLang="en-US" sz="1600" dirty="0"/>
              <a:t>반영 </a:t>
            </a:r>
            <a:r>
              <a:rPr lang="en-US" altLang="ko-KR" sz="1600" dirty="0"/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0B0A8-13B0-BBA1-36B8-57476E15326A}"/>
              </a:ext>
            </a:extLst>
          </p:cNvPr>
          <p:cNvSpPr txBox="1"/>
          <p:nvPr/>
        </p:nvSpPr>
        <p:spPr>
          <a:xfrm>
            <a:off x="458582" y="3771249"/>
            <a:ext cx="105736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Word2Vec</a:t>
            </a:r>
            <a:r>
              <a:rPr lang="ko-KR" altLang="en-US" sz="1200" dirty="0"/>
              <a:t>을 사용해 성능 개선을 이룬 논문</a:t>
            </a:r>
            <a:r>
              <a:rPr lang="en-US" altLang="ko-KR" sz="1200" dirty="0"/>
              <a:t>(</a:t>
            </a:r>
            <a:r>
              <a:rPr lang="ko-KR" altLang="en-US" sz="1200" dirty="0"/>
              <a:t>아이디어 출처</a:t>
            </a:r>
            <a:r>
              <a:rPr lang="en-US" altLang="ko-KR" sz="1200" dirty="0"/>
              <a:t>): </a:t>
            </a:r>
          </a:p>
          <a:p>
            <a:r>
              <a:rPr lang="en-US" altLang="ko-KR" sz="1200" dirty="0"/>
              <a:t>A. </a:t>
            </a:r>
            <a:r>
              <a:rPr lang="en-US" altLang="ko-KR" sz="1200" dirty="0" err="1"/>
              <a:t>Junnarkar</a:t>
            </a:r>
            <a:r>
              <a:rPr lang="en-US" altLang="ko-KR" sz="1200" dirty="0"/>
              <a:t>, S. Adhikari, J. </a:t>
            </a:r>
            <a:r>
              <a:rPr lang="en-US" altLang="ko-KR" sz="1200" dirty="0" err="1"/>
              <a:t>Fagania</a:t>
            </a:r>
            <a:r>
              <a:rPr lang="en-US" altLang="ko-KR" sz="1200" dirty="0"/>
              <a:t>, P. </a:t>
            </a:r>
            <a:r>
              <a:rPr lang="en-US" altLang="ko-KR" sz="1200" dirty="0" err="1"/>
              <a:t>Chimurkar</a:t>
            </a:r>
            <a:r>
              <a:rPr lang="en-US" altLang="ko-KR" sz="1200" dirty="0"/>
              <a:t> and D. </a:t>
            </a:r>
            <a:r>
              <a:rPr lang="en-US" altLang="ko-KR" sz="1200" dirty="0" err="1"/>
              <a:t>Karia</a:t>
            </a:r>
            <a:r>
              <a:rPr lang="en-US" altLang="ko-KR" sz="1200" dirty="0"/>
              <a:t>, "E-Mail Spam Classification via Machine Learning and Natural Language Processing," 2021 Third International Conference on Intelligent Communication Technologies and Virtual Mobile Networks (ICICV), Tirunelveli, India, 2021, pp. 693-699, </a:t>
            </a:r>
            <a:r>
              <a:rPr lang="en-US" altLang="ko-KR" sz="1200" dirty="0" err="1"/>
              <a:t>doi</a:t>
            </a:r>
            <a:r>
              <a:rPr lang="en-US" altLang="ko-KR" sz="1200" dirty="0"/>
              <a:t>: 10.1109/ICICV50876.2021.9388530.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C2578-29BC-C9B6-CBF4-884A383125D1}"/>
              </a:ext>
            </a:extLst>
          </p:cNvPr>
          <p:cNvSpPr txBox="1"/>
          <p:nvPr/>
        </p:nvSpPr>
        <p:spPr>
          <a:xfrm>
            <a:off x="4646813" y="2535566"/>
            <a:ext cx="81298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 err="1"/>
              <a:t>Gensim</a:t>
            </a:r>
            <a:r>
              <a:rPr lang="en-US" altLang="ko-KR" sz="1600" dirty="0"/>
              <a:t> package</a:t>
            </a:r>
            <a:r>
              <a:rPr lang="ko-KR" altLang="en-US" sz="1600" dirty="0"/>
              <a:t>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Word2Vec (vectorize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Gensim</a:t>
            </a:r>
            <a:r>
              <a:rPr lang="en-US" altLang="ko-KR" sz="1600" dirty="0"/>
              <a:t> package (topic modeling</a:t>
            </a:r>
            <a:r>
              <a:rPr lang="ko-KR" altLang="en-US" sz="1600" dirty="0"/>
              <a:t>에 쓰이는 오픈소스 </a:t>
            </a:r>
            <a:r>
              <a:rPr lang="en-US" altLang="ko-KR" sz="1600" dirty="0"/>
              <a:t>NLP </a:t>
            </a:r>
            <a:r>
              <a:rPr lang="ko-KR" altLang="en-US" sz="1600" dirty="0"/>
              <a:t>라이브러리</a:t>
            </a:r>
            <a:r>
              <a:rPr lang="en-US" altLang="ko-KR" sz="1600" dirty="0"/>
              <a:t>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600" dirty="0"/>
              <a:t> Word2Vec</a:t>
            </a:r>
            <a:r>
              <a:rPr lang="ko-KR" altLang="en-US" sz="1600" dirty="0"/>
              <a:t>모델을 통해 </a:t>
            </a:r>
            <a:r>
              <a:rPr lang="en-US" altLang="ko-KR" sz="1600" dirty="0"/>
              <a:t>word embeddings(feature vector space)</a:t>
            </a:r>
            <a:r>
              <a:rPr lang="ko-KR" altLang="en-US" sz="1600" dirty="0"/>
              <a:t>를 생성 가능</a:t>
            </a:r>
            <a:endParaRPr lang="en-US" altLang="ko-KR" sz="1600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3792A3B-984E-6045-622F-D39A7A63E316}"/>
              </a:ext>
            </a:extLst>
          </p:cNvPr>
          <p:cNvSpPr/>
          <p:nvPr/>
        </p:nvSpPr>
        <p:spPr>
          <a:xfrm>
            <a:off x="3796146" y="2728277"/>
            <a:ext cx="615142" cy="3707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3DF58-849E-EEFD-2060-5BE208D7D93E}"/>
              </a:ext>
            </a:extLst>
          </p:cNvPr>
          <p:cNvSpPr txBox="1"/>
          <p:nvPr/>
        </p:nvSpPr>
        <p:spPr>
          <a:xfrm>
            <a:off x="231368" y="1349204"/>
            <a:ext cx="8981520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1.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BeautifulSoup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구동 오류로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파싱을 하지 못해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 제거를 못함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2513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1-4. 2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성능 개선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Word2Vec + Logistic Regression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73F4F2-EF75-DB77-AA53-900D6C830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23" y="1555305"/>
            <a:ext cx="4788175" cy="50711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8BECB7-5F97-385B-1A60-9A6DFD4FF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360" y="1647982"/>
            <a:ext cx="5264727" cy="2385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FB71FB-2E1D-93F4-3A48-21612CF3ECDE}"/>
              </a:ext>
            </a:extLst>
          </p:cNvPr>
          <p:cNvSpPr txBox="1"/>
          <p:nvPr/>
        </p:nvSpPr>
        <p:spPr>
          <a:xfrm>
            <a:off x="997528" y="12513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분류 모델</a:t>
            </a:r>
            <a:r>
              <a:rPr lang="en-US" altLang="ko-KR" dirty="0">
                <a:latin typeface="+mj-ea"/>
                <a:ea typeface="+mj-ea"/>
              </a:rPr>
              <a:t>: Logistic Regression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F11A0-47A1-DF19-C8C3-742CE6481752}"/>
              </a:ext>
            </a:extLst>
          </p:cNvPr>
          <p:cNvSpPr txBox="1"/>
          <p:nvPr/>
        </p:nvSpPr>
        <p:spPr>
          <a:xfrm>
            <a:off x="5403273" y="1224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TF-IDF</a:t>
            </a:r>
            <a:r>
              <a:rPr lang="ko-KR" altLang="en-US" dirty="0">
                <a:latin typeface="+mj-ea"/>
                <a:ea typeface="+mj-ea"/>
              </a:rPr>
              <a:t>가 아닌 </a:t>
            </a:r>
            <a:r>
              <a:rPr lang="en-US" altLang="ko-KR" dirty="0">
                <a:latin typeface="+mj-ea"/>
                <a:ea typeface="+mj-ea"/>
              </a:rPr>
              <a:t>Word2Vec model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>vectorize</a:t>
            </a:r>
            <a:r>
              <a:rPr lang="ko-KR" altLang="en-US" dirty="0">
                <a:latin typeface="+mj-ea"/>
                <a:ea typeface="+mj-ea"/>
              </a:rPr>
              <a:t>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CF588-FFDF-F982-82F7-2C47E4974E83}"/>
              </a:ext>
            </a:extLst>
          </p:cNvPr>
          <p:cNvSpPr txBox="1"/>
          <p:nvPr/>
        </p:nvSpPr>
        <p:spPr>
          <a:xfrm>
            <a:off x="5645616" y="420713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TF-IDF</a:t>
            </a:r>
            <a:r>
              <a:rPr lang="ko-KR" altLang="en-US" dirty="0">
                <a:latin typeface="+mj-ea"/>
                <a:ea typeface="+mj-ea"/>
              </a:rPr>
              <a:t>보다 성능이 떨어짐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C6F51-4CB1-2340-E31B-4BFC9B521C06}"/>
              </a:ext>
            </a:extLst>
          </p:cNvPr>
          <p:cNvSpPr/>
          <p:nvPr/>
        </p:nvSpPr>
        <p:spPr>
          <a:xfrm>
            <a:off x="5733011" y="5210018"/>
            <a:ext cx="5436524" cy="6889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분류기 자체의 개선</a:t>
            </a:r>
            <a:endParaRPr lang="en-US" altLang="ko-KR" dirty="0"/>
          </a:p>
          <a:p>
            <a:pPr algn="ctr"/>
            <a:r>
              <a:rPr lang="ko-KR" altLang="en-US" dirty="0"/>
              <a:t>→</a:t>
            </a:r>
            <a:r>
              <a:rPr lang="en-US" altLang="ko-KR" dirty="0"/>
              <a:t>Solution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를 차용</a:t>
            </a:r>
            <a:r>
              <a:rPr lang="en-US" altLang="ko-KR" dirty="0"/>
              <a:t>: </a:t>
            </a:r>
            <a:r>
              <a:rPr lang="ko-KR" altLang="en-US" dirty="0"/>
              <a:t>다양한 분류기를 함께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D2B5A7-3C43-8F9A-C27D-75C9AC394FE3}"/>
              </a:ext>
            </a:extLst>
          </p:cNvPr>
          <p:cNvSpPr txBox="1"/>
          <p:nvPr/>
        </p:nvSpPr>
        <p:spPr>
          <a:xfrm>
            <a:off x="5674717" y="4722692"/>
            <a:ext cx="7960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차 성능 개선 피드백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031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1-5. 3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성능 개선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Ideation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0B0A8-13B0-BBA1-36B8-57476E15326A}"/>
              </a:ext>
            </a:extLst>
          </p:cNvPr>
          <p:cNvSpPr txBox="1"/>
          <p:nvPr/>
        </p:nvSpPr>
        <p:spPr>
          <a:xfrm>
            <a:off x="770779" y="5172058"/>
            <a:ext cx="105736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Stacking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을 통해 성능 개선을 이룬 논문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아이디어 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):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A.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Junnarkar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S. Adhikari, J.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Fagania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P.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Chimurkar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 and D.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Karia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"E-Mail Spam Classification via Machine Learning and Natural Language Processing," 2021 Third International Conference on Intelligent Communication Technologies and Virtual Mobile Networks (ICICV), Tirunelveli, India, 2021, pp. 693-699,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doi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: 10.1109/ICICV50876.2021.9388530.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3DF58-849E-EEFD-2060-5BE208D7D93E}"/>
              </a:ext>
            </a:extLst>
          </p:cNvPr>
          <p:cNvSpPr txBox="1"/>
          <p:nvPr/>
        </p:nvSpPr>
        <p:spPr>
          <a:xfrm>
            <a:off x="231368" y="1349204"/>
            <a:ext cx="8981520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Stacking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기법으로 다수의 분류기 사용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63862D-D975-9213-8958-0B66DAB3AD3E}"/>
              </a:ext>
            </a:extLst>
          </p:cNvPr>
          <p:cNvSpPr txBox="1"/>
          <p:nvPr/>
        </p:nvSpPr>
        <p:spPr>
          <a:xfrm>
            <a:off x="390793" y="1774562"/>
            <a:ext cx="714053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Stacking</a:t>
            </a:r>
            <a:r>
              <a:rPr lang="en-US" altLang="ko-KR" sz="1600" dirty="0"/>
              <a:t>:</a:t>
            </a:r>
            <a:r>
              <a:rPr lang="ko-KR" altLang="en-US" sz="1600" dirty="0"/>
              <a:t> 다수의 </a:t>
            </a:r>
            <a:r>
              <a:rPr lang="en-US" altLang="ko-KR" sz="1600" dirty="0"/>
              <a:t>base models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prediction</a:t>
            </a:r>
            <a:r>
              <a:rPr lang="ko-KR" altLang="en-US" sz="1600" dirty="0"/>
              <a:t>을 수집</a:t>
            </a:r>
            <a:endParaRPr lang="en-US" altLang="ko-KR" sz="1600" dirty="0"/>
          </a:p>
          <a:p>
            <a:r>
              <a:rPr lang="ko-KR" altLang="en-US" sz="1600" dirty="0"/>
              <a:t>→그 예측을</a:t>
            </a:r>
            <a:r>
              <a:rPr lang="en-US" altLang="ko-KR" sz="1600" dirty="0"/>
              <a:t> input</a:t>
            </a:r>
            <a:r>
              <a:rPr lang="ko-KR" altLang="en-US" sz="1600" dirty="0"/>
              <a:t>으로 사용하여 새로운 모델</a:t>
            </a:r>
            <a:r>
              <a:rPr lang="en-US" altLang="ko-KR" sz="1600" dirty="0"/>
              <a:t>(meta-model </a:t>
            </a:r>
            <a:r>
              <a:rPr lang="ko-KR" altLang="en-US" sz="1600" dirty="0"/>
              <a:t>또는 </a:t>
            </a:r>
            <a:r>
              <a:rPr lang="en-US" altLang="ko-KR" sz="1600" dirty="0"/>
              <a:t>blender)</a:t>
            </a:r>
            <a:r>
              <a:rPr lang="ko-KR" altLang="en-US" sz="1600" dirty="0"/>
              <a:t>을 훈련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즉</a:t>
            </a:r>
            <a:r>
              <a:rPr lang="en-US" altLang="ko-KR" sz="1600" dirty="0"/>
              <a:t>, base</a:t>
            </a:r>
            <a:r>
              <a:rPr lang="ko-KR" altLang="en-US" sz="1600" dirty="0"/>
              <a:t> </a:t>
            </a:r>
            <a:r>
              <a:rPr lang="en-US" altLang="ko-KR" sz="1600" dirty="0"/>
              <a:t>model</a:t>
            </a:r>
            <a:r>
              <a:rPr lang="ko-KR" altLang="en-US" sz="1600" dirty="0"/>
              <a:t>의 </a:t>
            </a:r>
            <a:r>
              <a:rPr lang="en-US" altLang="ko-KR" sz="1600" dirty="0"/>
              <a:t>prediction</a:t>
            </a:r>
            <a:r>
              <a:rPr lang="ko-KR" altLang="en-US" sz="1600" dirty="0"/>
              <a:t>을 </a:t>
            </a:r>
            <a:r>
              <a:rPr lang="en-US" altLang="ko-KR" sz="1600" dirty="0"/>
              <a:t>“feature"</a:t>
            </a:r>
            <a:r>
              <a:rPr lang="ko-KR" altLang="en-US" sz="1600" dirty="0"/>
              <a:t>로 사용하여 최종 예측을 개선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83B112-C461-1FB3-7573-EA7E500463DF}"/>
              </a:ext>
            </a:extLst>
          </p:cNvPr>
          <p:cNvSpPr txBox="1"/>
          <p:nvPr/>
        </p:nvSpPr>
        <p:spPr>
          <a:xfrm>
            <a:off x="548862" y="2837177"/>
            <a:ext cx="10368384" cy="2143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dirty="0">
                <a:latin typeface="+mn-ea"/>
              </a:rPr>
              <a:t>앞의 성능 개선 아이디어 솔루션 </a:t>
            </a:r>
            <a:r>
              <a:rPr lang="en-US" altLang="ko-KR" sz="1600" b="1" dirty="0">
                <a:latin typeface="+mn-ea"/>
              </a:rPr>
              <a:t>2:</a:t>
            </a:r>
            <a:r>
              <a:rPr lang="ko-KR" altLang="en-US" sz="1600" b="1" dirty="0">
                <a:latin typeface="+mn-ea"/>
              </a:rPr>
              <a:t> </a:t>
            </a:r>
            <a:endParaRPr lang="en-US" altLang="ko-KR" sz="1600" b="1" dirty="0"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</a:rPr>
              <a:t>‘</a:t>
            </a:r>
            <a:r>
              <a:rPr lang="ko-KR" altLang="en-US" sz="1600" b="1" dirty="0">
                <a:latin typeface="+mn-ea"/>
              </a:rPr>
              <a:t>헷갈린다고 </a:t>
            </a:r>
            <a:r>
              <a:rPr lang="en-US" altLang="ko-KR" sz="1600" b="1" dirty="0">
                <a:latin typeface="+mn-ea"/>
              </a:rPr>
              <a:t>Ham</a:t>
            </a:r>
            <a:r>
              <a:rPr lang="ko-KR" altLang="en-US" sz="1600" b="1" dirty="0">
                <a:latin typeface="+mn-ea"/>
              </a:rPr>
              <a:t>으로 단순히 분류하기 보다 엄격하게 </a:t>
            </a:r>
            <a:r>
              <a:rPr lang="en-US" altLang="ko-KR" sz="1600" b="1" dirty="0">
                <a:latin typeface="+mn-ea"/>
              </a:rPr>
              <a:t>Spam</a:t>
            </a:r>
            <a:r>
              <a:rPr lang="ko-KR" altLang="en-US" sz="1600" b="1" dirty="0">
                <a:latin typeface="+mn-ea"/>
              </a:rPr>
              <a:t>과 비교할 수 있게끔 해야 함</a:t>
            </a:r>
            <a:r>
              <a:rPr lang="en-US" altLang="ko-KR" sz="1600" b="1" dirty="0">
                <a:latin typeface="+mn-ea"/>
              </a:rPr>
              <a:t>. ‘ </a:t>
            </a:r>
            <a:r>
              <a:rPr lang="ko-KR" altLang="en-US" sz="1600" b="1" dirty="0">
                <a:latin typeface="+mn-ea"/>
              </a:rPr>
              <a:t>에 맞게</a:t>
            </a:r>
            <a:endParaRPr lang="en-US" altLang="ko-KR" sz="1600" b="1" dirty="0">
              <a:latin typeface="+mn-ea"/>
            </a:endParaRPr>
          </a:p>
          <a:p>
            <a:pPr latinLnBrk="0">
              <a:lnSpc>
                <a:spcPct val="120000"/>
              </a:lnSpc>
            </a:pP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</a:rPr>
              <a:t>(Ensemble) </a:t>
            </a:r>
            <a:r>
              <a:rPr lang="ko-KR" altLang="en-US" sz="1600" b="1" dirty="0">
                <a:latin typeface="+mn-ea"/>
              </a:rPr>
              <a:t>서로 다른 분류기를 여러 개 쌓아서 사용하면 헷갈리는 문제에 대해 다른 </a:t>
            </a:r>
            <a:r>
              <a:rPr lang="en-US" altLang="ko-KR" sz="1600" b="1" dirty="0">
                <a:latin typeface="+mn-ea"/>
              </a:rPr>
              <a:t>approach</a:t>
            </a:r>
            <a:r>
              <a:rPr lang="ko-KR" altLang="en-US" sz="1600" b="1" dirty="0">
                <a:latin typeface="+mn-ea"/>
              </a:rPr>
              <a:t>를 적용하기에 헷갈리는 문제에 대한 각 </a:t>
            </a:r>
            <a:r>
              <a:rPr lang="en-US" altLang="ko-KR" sz="1600" b="1" dirty="0">
                <a:latin typeface="+mn-ea"/>
              </a:rPr>
              <a:t>approach </a:t>
            </a:r>
            <a:r>
              <a:rPr lang="ko-KR" altLang="en-US" sz="1600" b="1" dirty="0">
                <a:latin typeface="+mn-ea"/>
              </a:rPr>
              <a:t>결과의 비교가 가능 → 해당 문제에 대해 더 높은 </a:t>
            </a:r>
            <a:r>
              <a:rPr lang="en-US" altLang="ko-KR" sz="1600" b="1" dirty="0">
                <a:latin typeface="+mn-ea"/>
              </a:rPr>
              <a:t>score</a:t>
            </a:r>
            <a:r>
              <a:rPr lang="ko-KR" altLang="en-US" sz="1600" b="1" dirty="0">
                <a:latin typeface="+mn-ea"/>
              </a:rPr>
              <a:t>를 가진 모델을 택하면서 사용 → </a:t>
            </a:r>
            <a:r>
              <a:rPr lang="en-US" altLang="ko-KR" sz="1600" b="1" dirty="0">
                <a:latin typeface="+mn-ea"/>
              </a:rPr>
              <a:t>(Stacking) </a:t>
            </a:r>
            <a:r>
              <a:rPr lang="ko-KR" altLang="en-US" sz="1600" b="1" dirty="0">
                <a:latin typeface="+mn-ea"/>
              </a:rPr>
              <a:t>모델들의 </a:t>
            </a:r>
            <a:r>
              <a:rPr lang="en-US" altLang="ko-KR" sz="1600" b="1" dirty="0">
                <a:latin typeface="+mn-ea"/>
              </a:rPr>
              <a:t>prediction</a:t>
            </a:r>
            <a:r>
              <a:rPr lang="ko-KR" altLang="en-US" sz="1600" b="1" dirty="0">
                <a:latin typeface="+mn-ea"/>
              </a:rPr>
              <a:t>을 </a:t>
            </a:r>
            <a:r>
              <a:rPr lang="en-US" altLang="ko-KR" sz="1600" b="1" dirty="0">
                <a:latin typeface="+mn-ea"/>
              </a:rPr>
              <a:t>feature</a:t>
            </a:r>
            <a:r>
              <a:rPr lang="ko-KR" altLang="en-US" sz="1600" b="1" dirty="0">
                <a:latin typeface="+mn-ea"/>
              </a:rPr>
              <a:t>로 삼아 새로운 모델을 만듦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Ensemble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모델을 포함한 다수의 분류기들을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Stacking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하는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process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로 헷갈리는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Ham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문제에 대한 성능 개선을 할 수 있음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9717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1-5. 3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성능 개선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Word2Vec + Stacking (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rf,ab,nb,xgb,lgb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B71FB-2E1D-93F4-3A48-21612CF3ECDE}"/>
              </a:ext>
            </a:extLst>
          </p:cNvPr>
          <p:cNvSpPr txBox="1"/>
          <p:nvPr/>
        </p:nvSpPr>
        <p:spPr>
          <a:xfrm>
            <a:off x="390793" y="434659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분류 모델</a:t>
            </a:r>
            <a:r>
              <a:rPr lang="en-US" altLang="ko-KR" dirty="0">
                <a:latin typeface="+mj-ea"/>
                <a:ea typeface="+mj-ea"/>
              </a:rPr>
              <a:t>: Stacking </a:t>
            </a:r>
            <a:r>
              <a:rPr lang="ko-KR" altLang="en-US" dirty="0">
                <a:latin typeface="+mj-ea"/>
                <a:ea typeface="+mj-ea"/>
              </a:rPr>
              <a:t>기법으로 다수의 분류기를 혼합해서 사용</a:t>
            </a:r>
          </a:p>
          <a:p>
            <a:pPr marL="342900" indent="-342900">
              <a:buAutoNum type="arabicParenR"/>
            </a:pPr>
            <a:r>
              <a:rPr lang="en-US" altLang="ko-KR" dirty="0">
                <a:latin typeface="+mj-ea"/>
                <a:ea typeface="+mj-ea"/>
              </a:rPr>
              <a:t>random forest (Ensemble)</a:t>
            </a:r>
          </a:p>
          <a:p>
            <a:pPr marL="342900" indent="-342900">
              <a:buFontTx/>
              <a:buAutoNum type="arabicParenR"/>
            </a:pPr>
            <a:r>
              <a:rPr lang="en-US" altLang="ko-KR" dirty="0">
                <a:latin typeface="+mj-ea"/>
                <a:ea typeface="+mj-ea"/>
              </a:rPr>
              <a:t>AdaBoost(Ensemble)</a:t>
            </a:r>
          </a:p>
          <a:p>
            <a:pPr marL="342900" indent="-342900">
              <a:buAutoNum type="arabicParenR"/>
            </a:pPr>
            <a:r>
              <a:rPr lang="en-US" altLang="ko-KR" dirty="0" err="1">
                <a:latin typeface="+mj-ea"/>
                <a:ea typeface="+mj-ea"/>
              </a:rPr>
              <a:t>GaussianNB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Tx/>
              <a:buAutoNum type="arabicParenR"/>
            </a:pPr>
            <a:r>
              <a:rPr lang="en-US" altLang="ko-KR" dirty="0" err="1">
                <a:latin typeface="+mj-ea"/>
                <a:ea typeface="+mj-ea"/>
              </a:rPr>
              <a:t>XGBoost</a:t>
            </a:r>
            <a:r>
              <a:rPr lang="en-US" altLang="ko-KR" dirty="0">
                <a:latin typeface="+mj-ea"/>
                <a:ea typeface="+mj-ea"/>
              </a:rPr>
              <a:t> (Ensemble)</a:t>
            </a:r>
          </a:p>
          <a:p>
            <a:pPr marL="342900" indent="-342900">
              <a:buFontTx/>
              <a:buAutoNum type="arabicParenR"/>
            </a:pPr>
            <a:r>
              <a:rPr lang="en-US" altLang="ko-KR" dirty="0" err="1">
                <a:latin typeface="+mj-ea"/>
                <a:ea typeface="+mj-ea"/>
              </a:rPr>
              <a:t>LightGBM</a:t>
            </a:r>
            <a:r>
              <a:rPr lang="en-US" altLang="ko-KR" dirty="0">
                <a:latin typeface="+mj-ea"/>
                <a:ea typeface="+mj-ea"/>
              </a:rPr>
              <a:t> (Ensemble) </a:t>
            </a:r>
            <a:r>
              <a:rPr lang="ko-KR" altLang="en-US" dirty="0">
                <a:latin typeface="+mj-ea"/>
                <a:ea typeface="+mj-ea"/>
              </a:rPr>
              <a:t>모두 사용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F11A0-47A1-DF19-C8C3-742CE6481752}"/>
              </a:ext>
            </a:extLst>
          </p:cNvPr>
          <p:cNvSpPr txBox="1"/>
          <p:nvPr/>
        </p:nvSpPr>
        <p:spPr>
          <a:xfrm>
            <a:off x="390793" y="13430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TF-IDF</a:t>
            </a:r>
            <a:r>
              <a:rPr lang="ko-KR" altLang="en-US" dirty="0">
                <a:latin typeface="+mj-ea"/>
                <a:ea typeface="+mj-ea"/>
              </a:rPr>
              <a:t>가 아닌 </a:t>
            </a:r>
            <a:r>
              <a:rPr lang="en-US" altLang="ko-KR" dirty="0">
                <a:latin typeface="+mj-ea"/>
                <a:ea typeface="+mj-ea"/>
              </a:rPr>
              <a:t>Word2Vec model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>vectorize</a:t>
            </a:r>
            <a:r>
              <a:rPr lang="ko-KR" altLang="en-US" dirty="0">
                <a:latin typeface="+mj-ea"/>
                <a:ea typeface="+mj-ea"/>
              </a:rPr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968659-CB82-9CCB-6F69-1A3A8BB2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96" y="1866009"/>
            <a:ext cx="4633318" cy="21594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E385A-C319-9C0A-4F7E-9C99F2DBB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4640" y="1821516"/>
            <a:ext cx="4633318" cy="20060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892732-D083-93FD-1EC3-194AFE79B56C}"/>
              </a:ext>
            </a:extLst>
          </p:cNvPr>
          <p:cNvSpPr txBox="1"/>
          <p:nvPr/>
        </p:nvSpPr>
        <p:spPr>
          <a:xfrm>
            <a:off x="7988889" y="394554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 개선 성공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D1B3B3-F38C-5300-7DBC-45AF5C2853A4}"/>
              </a:ext>
            </a:extLst>
          </p:cNvPr>
          <p:cNvSpPr/>
          <p:nvPr/>
        </p:nvSpPr>
        <p:spPr>
          <a:xfrm>
            <a:off x="6705599" y="1800175"/>
            <a:ext cx="2299855" cy="244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5948A-0B85-8891-AE70-09166D2AD922}"/>
              </a:ext>
            </a:extLst>
          </p:cNvPr>
          <p:cNvSpPr/>
          <p:nvPr/>
        </p:nvSpPr>
        <p:spPr>
          <a:xfrm>
            <a:off x="6644640" y="5223760"/>
            <a:ext cx="4521744" cy="9738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이번 성능 개선에 하지 못한</a:t>
            </a:r>
            <a:endParaRPr lang="en-US" altLang="ko-KR" dirty="0"/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태그를 제거하는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Pre-Processing</a:t>
            </a:r>
            <a:r>
              <a:rPr lang="ko-KR" altLang="en-US" dirty="0"/>
              <a:t>을 진행해야 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B32172-5098-C4EA-BE7F-1A4601D31A33}"/>
              </a:ext>
            </a:extLst>
          </p:cNvPr>
          <p:cNvSpPr txBox="1"/>
          <p:nvPr/>
        </p:nvSpPr>
        <p:spPr>
          <a:xfrm>
            <a:off x="7735279" y="4724738"/>
            <a:ext cx="7960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차 성능 개선 피드백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6303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1-6. 4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성능 개선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Text Pre-processing + (Embedding) + CNN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787720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Pre-Processing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3A9D2-6A44-F0BE-3EF0-BCED4BA511D5}"/>
              </a:ext>
            </a:extLst>
          </p:cNvPr>
          <p:cNvSpPr txBox="1"/>
          <p:nvPr/>
        </p:nvSpPr>
        <p:spPr>
          <a:xfrm>
            <a:off x="320037" y="1347659"/>
            <a:ext cx="9405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Convolutional Neural Network Optimization for Phishing Email Classification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논문 기반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272D5-84A4-2506-8D87-7599EC358FD9}"/>
              </a:ext>
            </a:extLst>
          </p:cNvPr>
          <p:cNvSpPr txBox="1"/>
          <p:nvPr/>
        </p:nvSpPr>
        <p:spPr>
          <a:xfrm>
            <a:off x="320037" y="5732851"/>
            <a:ext cx="10967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CNN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을 통해 성능 개선을 이룬 논문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아이디어 출처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): </a:t>
            </a:r>
            <a:endParaRPr lang="en-US" altLang="ko-KR" sz="1400" dirty="0"/>
          </a:p>
          <a:p>
            <a:r>
              <a:rPr lang="ko-KR" altLang="en-US" sz="1400" dirty="0"/>
              <a:t>C. </a:t>
            </a:r>
            <a:r>
              <a:rPr lang="ko-KR" altLang="en-US" sz="1400" dirty="0" err="1"/>
              <a:t>McGinley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S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A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S</a:t>
            </a:r>
            <a:r>
              <a:rPr lang="ko-KR" altLang="en-US" sz="1400" dirty="0"/>
              <a:t>. </a:t>
            </a:r>
            <a:r>
              <a:rPr lang="ko-KR" altLang="en-US" sz="1400" dirty="0" err="1"/>
              <a:t>Monroy</a:t>
            </a:r>
            <a:r>
              <a:rPr lang="ko-KR" altLang="en-US" sz="1400" dirty="0"/>
              <a:t>, "</a:t>
            </a:r>
            <a:r>
              <a:rPr lang="ko-KR" altLang="en-US" sz="1400" dirty="0" err="1"/>
              <a:t>Convolutional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Neural</a:t>
            </a:r>
            <a:r>
              <a:rPr lang="ko-KR" altLang="en-US" sz="1400" dirty="0"/>
              <a:t> Network </a:t>
            </a:r>
            <a:r>
              <a:rPr lang="ko-KR" altLang="en-US" sz="1400" dirty="0" err="1"/>
              <a:t>Optimization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Phishing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Email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Classification</a:t>
            </a:r>
            <a:r>
              <a:rPr lang="ko-KR" altLang="en-US" sz="1400" dirty="0"/>
              <a:t>," 2021 IEEE International </a:t>
            </a:r>
            <a:r>
              <a:rPr lang="ko-KR" altLang="en-US" sz="1400" dirty="0" err="1"/>
              <a:t>Conference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on</a:t>
            </a:r>
            <a:r>
              <a:rPr lang="ko-KR" altLang="en-US" sz="1400" dirty="0"/>
              <a:t> Big Data (Big Data), </a:t>
            </a:r>
            <a:r>
              <a:rPr lang="ko-KR" altLang="en-US" sz="1400" dirty="0" err="1"/>
              <a:t>Orlando</a:t>
            </a:r>
            <a:r>
              <a:rPr lang="ko-KR" altLang="en-US" sz="1400" dirty="0"/>
              <a:t>, FL, USA, 2021, </a:t>
            </a:r>
            <a:r>
              <a:rPr lang="ko-KR" altLang="en-US" sz="1400" dirty="0" err="1"/>
              <a:t>pp</a:t>
            </a:r>
            <a:r>
              <a:rPr lang="ko-KR" altLang="en-US" sz="1400" dirty="0"/>
              <a:t>. 5609-5613, </a:t>
            </a:r>
            <a:r>
              <a:rPr lang="ko-KR" altLang="en-US" sz="1400" dirty="0" err="1"/>
              <a:t>doi</a:t>
            </a:r>
            <a:r>
              <a:rPr lang="ko-KR" altLang="en-US" sz="1400" dirty="0"/>
              <a:t>: 10.1109/BigData52589.2021.9671531.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2D9BD-D7C2-BC7A-53DF-93A8842B505C}"/>
              </a:ext>
            </a:extLst>
          </p:cNvPr>
          <p:cNvSpPr txBox="1"/>
          <p:nvPr/>
        </p:nvSpPr>
        <p:spPr>
          <a:xfrm>
            <a:off x="320037" y="3776053"/>
            <a:ext cx="72500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/>
              <a:t>Embedding Layer: Email</a:t>
            </a:r>
            <a:r>
              <a:rPr lang="ko-KR" altLang="en-US" sz="1400" dirty="0"/>
              <a:t>의 각 문자가 </a:t>
            </a:r>
            <a:r>
              <a:rPr lang="en-US" altLang="ko-KR" sz="1400" dirty="0"/>
              <a:t>integer</a:t>
            </a:r>
            <a:r>
              <a:rPr lang="ko-KR" altLang="en-US" sz="1400" dirty="0"/>
              <a:t>로 변환</a:t>
            </a:r>
            <a:endParaRPr lang="en-US" altLang="ko-KR" sz="1400" dirty="0"/>
          </a:p>
          <a:p>
            <a:pPr marL="228600" indent="-228600">
              <a:buAutoNum type="arabicPeriod"/>
            </a:pPr>
            <a:r>
              <a:rPr lang="en-US" altLang="ko-KR" sz="1400" dirty="0"/>
              <a:t>Convolutional Layer(pooling layer</a:t>
            </a:r>
            <a:r>
              <a:rPr lang="ko-KR" altLang="en-US" sz="1400" dirty="0"/>
              <a:t>와 </a:t>
            </a:r>
            <a:r>
              <a:rPr lang="en-US" altLang="ko-KR" sz="1400" dirty="0"/>
              <a:t>pair</a:t>
            </a:r>
            <a:r>
              <a:rPr lang="ko-KR" altLang="en-US" sz="1400" dirty="0"/>
              <a:t>됨</a:t>
            </a:r>
            <a:r>
              <a:rPr lang="en-US" altLang="ko-KR" sz="1400" dirty="0"/>
              <a:t>): Feature Extraction + </a:t>
            </a:r>
            <a:r>
              <a:rPr lang="en-US" altLang="ko-KR" sz="1400" dirty="0" err="1"/>
              <a:t>MaxPooling</a:t>
            </a:r>
            <a:endParaRPr lang="en-US" altLang="ko-KR" sz="1400" dirty="0"/>
          </a:p>
          <a:p>
            <a:pPr marL="228600" indent="-228600">
              <a:buAutoNum type="arabicPeriod"/>
            </a:pPr>
            <a:r>
              <a:rPr lang="en-US" altLang="ko-KR" sz="1400" dirty="0"/>
              <a:t>Fully Connected Layer: Flatten</a:t>
            </a:r>
            <a:r>
              <a:rPr lang="ko-KR" altLang="en-US" sz="1400" dirty="0"/>
              <a:t>해서 </a:t>
            </a:r>
            <a:r>
              <a:rPr lang="en-US" altLang="ko-KR" sz="1400" dirty="0"/>
              <a:t>single vector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만들어줌</a:t>
            </a:r>
            <a:endParaRPr lang="en-US" altLang="ko-KR" sz="1400" dirty="0"/>
          </a:p>
          <a:p>
            <a:pPr marL="228600" indent="-228600">
              <a:buAutoNum type="arabicPeriod"/>
            </a:pPr>
            <a:r>
              <a:rPr lang="en-US" altLang="ko-KR" sz="1400" dirty="0"/>
              <a:t>Dropout Layer: </a:t>
            </a:r>
            <a:r>
              <a:rPr lang="ko-KR" altLang="en-US" sz="1400" dirty="0" err="1"/>
              <a:t>오버피팅과</a:t>
            </a:r>
            <a:r>
              <a:rPr lang="ko-KR" altLang="en-US" sz="1400" dirty="0"/>
              <a:t> </a:t>
            </a:r>
            <a:r>
              <a:rPr lang="en-US" altLang="ko-KR" sz="1400" dirty="0"/>
              <a:t>spelling(</a:t>
            </a:r>
            <a:r>
              <a:rPr lang="ko-KR" altLang="en-US" sz="1400" dirty="0"/>
              <a:t>오타</a:t>
            </a:r>
            <a:r>
              <a:rPr lang="en-US" altLang="ko-KR" sz="1400" dirty="0"/>
              <a:t>)</a:t>
            </a:r>
            <a:r>
              <a:rPr lang="ko-KR" altLang="en-US" sz="1400" dirty="0"/>
              <a:t>에 덜 의존적이게 만들어주도록 </a:t>
            </a:r>
            <a:r>
              <a:rPr lang="en-US" altLang="ko-KR" sz="1400" dirty="0"/>
              <a:t>dropout percent</a:t>
            </a:r>
            <a:r>
              <a:rPr lang="ko-KR" altLang="en-US" sz="1400" dirty="0"/>
              <a:t>를 지정해서 그만큼을 버림</a:t>
            </a:r>
            <a:r>
              <a:rPr lang="en-US" altLang="ko-KR" sz="14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/>
              <a:t>Dense</a:t>
            </a:r>
            <a:r>
              <a:rPr lang="ko-KR" altLang="en-US" sz="1400" dirty="0"/>
              <a:t> </a:t>
            </a:r>
            <a:r>
              <a:rPr lang="en-US" altLang="ko-KR" sz="1400" dirty="0"/>
              <a:t>Layer:</a:t>
            </a:r>
            <a:r>
              <a:rPr lang="ko-KR" altLang="en-US" sz="1400" dirty="0"/>
              <a:t> </a:t>
            </a:r>
            <a:r>
              <a:rPr lang="en-US" altLang="ko-KR" sz="1400" dirty="0"/>
              <a:t>Scalar</a:t>
            </a:r>
            <a:r>
              <a:rPr lang="ko-KR" altLang="en-US" sz="1400" dirty="0"/>
              <a:t>로 모든 결과를 압축함</a:t>
            </a:r>
            <a:r>
              <a:rPr lang="en-US" altLang="ko-KR" sz="1400" dirty="0"/>
              <a:t> (Sigmoid </a:t>
            </a:r>
            <a:r>
              <a:rPr lang="ko-KR" altLang="en-US" sz="1400" dirty="0"/>
              <a:t>함수 → 확률 형태로 출력됨</a:t>
            </a:r>
            <a:r>
              <a:rPr lang="en-US" altLang="ko-KR" sz="14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B3EE8E-4907-2760-AE7B-1562B2271C26}"/>
              </a:ext>
            </a:extLst>
          </p:cNvPr>
          <p:cNvSpPr txBox="1"/>
          <p:nvPr/>
        </p:nvSpPr>
        <p:spPr>
          <a:xfrm>
            <a:off x="390793" y="215737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/>
              <a:t>HTML tag </a:t>
            </a:r>
            <a:r>
              <a:rPr lang="ko-KR" altLang="en-US" sz="1400" dirty="0"/>
              <a:t>제거</a:t>
            </a:r>
            <a:r>
              <a:rPr lang="en-US" altLang="ko-KR" sz="1400" dirty="0"/>
              <a:t> </a:t>
            </a:r>
          </a:p>
          <a:p>
            <a:pPr marL="228600" indent="-228600">
              <a:buAutoNum type="arabicPeriod"/>
            </a:pPr>
            <a:r>
              <a:rPr lang="ko-KR" altLang="en-US" sz="1400" dirty="0"/>
              <a:t>특수 문자 제거</a:t>
            </a:r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400" dirty="0"/>
              <a:t>소문자 일괄 변환</a:t>
            </a:r>
            <a:endParaRPr lang="en-US" altLang="ko-KR" sz="1400" dirty="0"/>
          </a:p>
          <a:p>
            <a:pPr marL="228600" indent="-228600">
              <a:buAutoNum type="arabicPeriod"/>
            </a:pPr>
            <a:r>
              <a:rPr lang="en-US" altLang="ko-KR" sz="1400" dirty="0"/>
              <a:t>1000</a:t>
            </a:r>
            <a:r>
              <a:rPr lang="ko-KR" altLang="en-US" sz="1400" dirty="0"/>
              <a:t>자 이상부터는 제거하기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CA2AC-6EA1-7090-6A63-625BDB30B325}"/>
              </a:ext>
            </a:extLst>
          </p:cNvPr>
          <p:cNvSpPr txBox="1"/>
          <p:nvPr/>
        </p:nvSpPr>
        <p:spPr>
          <a:xfrm>
            <a:off x="320038" y="3364499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Deep Neural Network Design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8E3FF6-E290-EB99-06B7-101819C53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816" y="1538374"/>
            <a:ext cx="2781969" cy="38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01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성능 개선 결과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성능 개선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2F59D8-091B-7907-0DB1-BB8D13160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618" y="1271683"/>
            <a:ext cx="5000478" cy="22739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1D550F-888E-C1D6-D6A2-7D3C6D2CB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449" y="3760853"/>
            <a:ext cx="3846880" cy="27439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DC0216-E442-FEF5-61B2-443952DA7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891" y="3819917"/>
            <a:ext cx="3846880" cy="27347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2A862D-CE02-4B04-F13A-75A22687E4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97" y="2209176"/>
            <a:ext cx="3073238" cy="44015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A6EC55-1EE3-9B3C-7D11-E8EE5BD69B09}"/>
              </a:ext>
            </a:extLst>
          </p:cNvPr>
          <p:cNvSpPr txBox="1"/>
          <p:nvPr/>
        </p:nvSpPr>
        <p:spPr>
          <a:xfrm>
            <a:off x="310048" y="1255058"/>
            <a:ext cx="37022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논문에서 나온 </a:t>
            </a:r>
            <a:r>
              <a:rPr lang="en-US" altLang="ko-KR" sz="1400" dirty="0"/>
              <a:t>Best Parameter</a:t>
            </a:r>
            <a:r>
              <a:rPr lang="ko-KR" altLang="en-US" sz="1400" dirty="0"/>
              <a:t>를 차용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Convolutional+Pooling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Layer: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Dropout rate: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Output Dimension: 256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4C812-A5B8-D4DC-6D0D-8F765E4D2E3F}"/>
              </a:ext>
            </a:extLst>
          </p:cNvPr>
          <p:cNvSpPr txBox="1"/>
          <p:nvPr/>
        </p:nvSpPr>
        <p:spPr>
          <a:xfrm>
            <a:off x="3631449" y="1203273"/>
            <a:ext cx="2133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Epochs: 100 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실제로 돌려봤을 때 각 </a:t>
            </a:r>
            <a:r>
              <a:rPr lang="en-US" altLang="ko-KR" sz="1200" dirty="0"/>
              <a:t>epoch</a:t>
            </a:r>
            <a:r>
              <a:rPr lang="ko-KR" altLang="en-US" sz="1200" dirty="0"/>
              <a:t>마다 큰 성능 차이가 없어 </a:t>
            </a:r>
            <a:r>
              <a:rPr lang="en-US" altLang="ko-KR" sz="1200" dirty="0"/>
              <a:t>50</a:t>
            </a:r>
            <a:r>
              <a:rPr lang="ko-KR" altLang="en-US" sz="1200" dirty="0"/>
              <a:t>으로 하향 조정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C3FBA6-EFBE-022F-92B4-D4876CB7BB65}"/>
              </a:ext>
            </a:extLst>
          </p:cNvPr>
          <p:cNvSpPr txBox="1"/>
          <p:nvPr/>
        </p:nvSpPr>
        <p:spPr>
          <a:xfrm>
            <a:off x="3631449" y="2164151"/>
            <a:ext cx="20308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Epoch 1: </a:t>
            </a:r>
          </a:p>
          <a:p>
            <a:r>
              <a:rPr lang="en-US" altLang="ko-KR" sz="1200" dirty="0"/>
              <a:t>Train: 0.9975</a:t>
            </a:r>
          </a:p>
          <a:p>
            <a:r>
              <a:rPr lang="en-US" altLang="ko-KR" sz="1200" dirty="0"/>
              <a:t>Validation: 0.9874</a:t>
            </a:r>
            <a:r>
              <a:rPr lang="ko-KR" altLang="en-US" sz="1200" dirty="0"/>
              <a:t>에서 시작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Epoch 50: </a:t>
            </a:r>
          </a:p>
          <a:p>
            <a:r>
              <a:rPr lang="en-US" altLang="ko-KR" sz="1200" dirty="0"/>
              <a:t>Train: 0.9987</a:t>
            </a:r>
          </a:p>
          <a:p>
            <a:r>
              <a:rPr lang="en-US" altLang="ko-KR" sz="1200" dirty="0"/>
              <a:t>Validation: 0.9896</a:t>
            </a:r>
            <a:r>
              <a:rPr lang="ko-KR" altLang="en-US" sz="1200" dirty="0"/>
              <a:t>으로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252C04-44AD-B761-AECE-BB085DB4BC59}"/>
              </a:ext>
            </a:extLst>
          </p:cNvPr>
          <p:cNvSpPr txBox="1"/>
          <p:nvPr/>
        </p:nvSpPr>
        <p:spPr>
          <a:xfrm>
            <a:off x="9124961" y="336099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 개선 성공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492007-0943-2FF2-1F30-CE64A60729E4}"/>
              </a:ext>
            </a:extLst>
          </p:cNvPr>
          <p:cNvSpPr/>
          <p:nvPr/>
        </p:nvSpPr>
        <p:spPr>
          <a:xfrm>
            <a:off x="7838833" y="1781908"/>
            <a:ext cx="1383323" cy="3959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8EA41E-853F-2F22-EEFD-98135CF65912}"/>
              </a:ext>
            </a:extLst>
          </p:cNvPr>
          <p:cNvSpPr/>
          <p:nvPr/>
        </p:nvSpPr>
        <p:spPr>
          <a:xfrm>
            <a:off x="6147158" y="3143070"/>
            <a:ext cx="2766166" cy="309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677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F7393465-5E6F-FB9C-EF52-E1D15751D0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15622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F7393465-5E6F-FB9C-EF52-E1D15751D0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7D909-8D13-5272-3E0D-80811F44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18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>
            <a:extLst>
              <a:ext uri="{FF2B5EF4-FFF2-40B4-BE49-F238E27FC236}">
                <a16:creationId xmlns:a16="http://schemas.microsoft.com/office/drawing/2014/main" id="{F30164D1-A757-980F-6697-FD6CF20DE8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88689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개체 4" hidden="1">
                        <a:extLst>
                          <a:ext uri="{FF2B5EF4-FFF2-40B4-BE49-F238E27FC236}">
                            <a16:creationId xmlns:a16="http://schemas.microsoft.com/office/drawing/2014/main" id="{F30164D1-A757-980F-6697-FD6CF20DE8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7406FF-FA8A-5A12-8FBC-44CFB327A80B}"/>
              </a:ext>
            </a:extLst>
          </p:cNvPr>
          <p:cNvSpPr txBox="1"/>
          <p:nvPr/>
        </p:nvSpPr>
        <p:spPr>
          <a:xfrm>
            <a:off x="1588416" y="1938920"/>
            <a:ext cx="10515600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1-1.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아이디어 착안점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근거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1-2. EDA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1-3. 1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성능 개선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TF-IDF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1-4. 2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성능 개선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Word2Vec + Logistic Regression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1-5. 3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성능 개선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Word2Vec + Stacking (</a:t>
            </a:r>
            <a:r>
              <a:rPr lang="en-US" altLang="ko-KR" sz="1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rf,ab,nb,xgb,lgb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1-6. 4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성능 개선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Text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Pre-processing + CNN 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성능 개선 결과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3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22116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61415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1-1.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아이디어 소개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착안점</a:t>
            </a:r>
            <a:endParaRPr lang="ko-KR" alt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079B5-DAE5-15EA-770B-1DD430FCA6D7}"/>
              </a:ext>
            </a:extLst>
          </p:cNvPr>
          <p:cNvSpPr txBox="1"/>
          <p:nvPr/>
        </p:nvSpPr>
        <p:spPr>
          <a:xfrm>
            <a:off x="4880080" y="1219246"/>
            <a:ext cx="6584305" cy="5393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b="1" dirty="0">
                <a:latin typeface="+mn-ea"/>
              </a:rPr>
              <a:t>1) </a:t>
            </a:r>
            <a:r>
              <a:rPr lang="en-US" altLang="ko-KR" sz="1600" b="1" dirty="0">
                <a:latin typeface="+mj-ea"/>
                <a:ea typeface="+mj-ea"/>
              </a:rPr>
              <a:t>Ham</a:t>
            </a:r>
            <a:r>
              <a:rPr lang="ko-KR" altLang="en-US" sz="1600" b="1" dirty="0">
                <a:latin typeface="+mj-ea"/>
                <a:ea typeface="+mj-ea"/>
              </a:rPr>
              <a:t>의 </a:t>
            </a:r>
            <a:r>
              <a:rPr lang="en-US" altLang="ko-KR" sz="1600" b="1" dirty="0">
                <a:latin typeface="+mj-ea"/>
                <a:ea typeface="+mj-ea"/>
              </a:rPr>
              <a:t>precision</a:t>
            </a:r>
            <a:r>
              <a:rPr lang="ko-KR" altLang="en-US" sz="1600" b="1" dirty="0">
                <a:latin typeface="+mn-ea"/>
              </a:rPr>
              <a:t>이 낮은 점 </a:t>
            </a:r>
            <a:r>
              <a:rPr lang="en-US" altLang="ko-KR" sz="1600" b="1" dirty="0">
                <a:latin typeface="+mn-ea"/>
              </a:rPr>
              <a:t>(0.9)</a:t>
            </a: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</a:rPr>
              <a:t>Ham</a:t>
            </a:r>
            <a:r>
              <a:rPr lang="ko-KR" altLang="en-US" sz="1600" b="1" dirty="0">
                <a:latin typeface="+mn-ea"/>
              </a:rPr>
              <a:t>이 </a:t>
            </a:r>
            <a:r>
              <a:rPr lang="en-US" altLang="ko-KR" sz="1600" b="1" dirty="0">
                <a:latin typeface="+mn-ea"/>
              </a:rPr>
              <a:t>precision</a:t>
            </a:r>
            <a:r>
              <a:rPr lang="ko-KR" altLang="en-US" sz="1600" b="1" dirty="0">
                <a:latin typeface="+mn-ea"/>
              </a:rPr>
              <a:t>이 </a:t>
            </a:r>
            <a:r>
              <a:rPr lang="en-US" altLang="ko-KR" sz="1600" b="1" dirty="0">
                <a:latin typeface="+mn-ea"/>
              </a:rPr>
              <a:t>0.9</a:t>
            </a:r>
            <a:r>
              <a:rPr lang="ko-KR" altLang="en-US" sz="1600" b="1" dirty="0">
                <a:latin typeface="+mn-ea"/>
              </a:rPr>
              <a:t>인데 </a:t>
            </a:r>
            <a:r>
              <a:rPr lang="en-US" altLang="ko-KR" sz="1600" b="1" dirty="0">
                <a:latin typeface="+mn-ea"/>
              </a:rPr>
              <a:t>recall</a:t>
            </a:r>
            <a:r>
              <a:rPr lang="ko-KR" altLang="en-US" sz="1600" b="1" dirty="0">
                <a:latin typeface="+mn-ea"/>
              </a:rPr>
              <a:t>이 </a:t>
            </a:r>
            <a:r>
              <a:rPr lang="en-US" altLang="ko-KR" sz="1600" b="1" dirty="0">
                <a:latin typeface="+mn-ea"/>
              </a:rPr>
              <a:t>0.98</a:t>
            </a:r>
            <a:r>
              <a:rPr lang="ko-KR" altLang="en-US" sz="1600" b="1" dirty="0">
                <a:latin typeface="+mn-ea"/>
              </a:rPr>
              <a:t>라는 의미는 </a:t>
            </a:r>
            <a:r>
              <a:rPr lang="en-US" altLang="ko-KR" sz="1600" b="1" dirty="0">
                <a:latin typeface="+mn-ea"/>
              </a:rPr>
              <a:t>ham</a:t>
            </a:r>
            <a:r>
              <a:rPr lang="ko-KR" altLang="en-US" sz="1600" b="1" dirty="0">
                <a:latin typeface="+mn-ea"/>
              </a:rPr>
              <a:t>이라고 진단한 것들 중에 진짜 </a:t>
            </a:r>
            <a:r>
              <a:rPr lang="en-US" altLang="ko-KR" sz="1600" b="1" dirty="0">
                <a:latin typeface="+mn-ea"/>
              </a:rPr>
              <a:t>ham</a:t>
            </a:r>
            <a:r>
              <a:rPr lang="ko-KR" altLang="en-US" sz="1600" b="1" dirty="0">
                <a:latin typeface="+mn-ea"/>
              </a:rPr>
              <a:t>인 건 </a:t>
            </a:r>
            <a:r>
              <a:rPr lang="en-US" altLang="ko-KR" sz="1600" b="1" dirty="0">
                <a:latin typeface="+mn-ea"/>
              </a:rPr>
              <a:t>90%</a:t>
            </a:r>
            <a:r>
              <a:rPr lang="ko-KR" altLang="en-US" sz="1600" b="1" dirty="0">
                <a:latin typeface="+mn-ea"/>
              </a:rPr>
              <a:t>인 거고 진짜인 것들 중에서 </a:t>
            </a:r>
            <a:r>
              <a:rPr lang="en-US" altLang="ko-KR" sz="1600" b="1" dirty="0">
                <a:latin typeface="+mn-ea"/>
              </a:rPr>
              <a:t>ham</a:t>
            </a:r>
            <a:r>
              <a:rPr lang="ko-KR" altLang="en-US" sz="1600" b="1" dirty="0">
                <a:latin typeface="+mn-ea"/>
              </a:rPr>
              <a:t>이라고 진단이 내려진 것이 </a:t>
            </a:r>
            <a:r>
              <a:rPr lang="en-US" altLang="ko-KR" sz="1600" b="1" dirty="0">
                <a:latin typeface="+mn-ea"/>
              </a:rPr>
              <a:t>98%</a:t>
            </a:r>
            <a:r>
              <a:rPr lang="ko-KR" altLang="en-US" sz="1600" b="1" dirty="0">
                <a:latin typeface="+mn-ea"/>
              </a:rPr>
              <a:t>이라는 뜻이다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</a:rPr>
              <a:t>Ham</a:t>
            </a:r>
            <a:r>
              <a:rPr lang="ko-KR" altLang="en-US" sz="1600" b="1" dirty="0">
                <a:latin typeface="+mn-ea"/>
              </a:rPr>
              <a:t>을 판별하는 분류기가 헷갈리면 그냥 </a:t>
            </a:r>
            <a:r>
              <a:rPr lang="en-US" altLang="ko-KR" sz="1600" b="1" dirty="0">
                <a:latin typeface="+mn-ea"/>
              </a:rPr>
              <a:t>Ham</a:t>
            </a:r>
            <a:r>
              <a:rPr lang="ko-KR" altLang="en-US" sz="1600" b="1" dirty="0">
                <a:latin typeface="+mn-ea"/>
              </a:rPr>
              <a:t>으로 분류해버려 </a:t>
            </a:r>
            <a:r>
              <a:rPr lang="en-US" altLang="ko-KR" sz="1600" b="1" dirty="0">
                <a:latin typeface="+mn-ea"/>
              </a:rPr>
              <a:t>recall</a:t>
            </a:r>
            <a:r>
              <a:rPr lang="ko-KR" altLang="en-US" sz="1600" b="1" dirty="0">
                <a:latin typeface="+mn-ea"/>
              </a:rPr>
              <a:t>을 높이는 방향으로 갔다고 해석할 수 있다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en-US" altLang="ko-KR" sz="1600" b="1" dirty="0">
                <a:latin typeface="+mn-ea"/>
              </a:rPr>
              <a:t>2) </a:t>
            </a:r>
            <a:r>
              <a:rPr lang="en-US" altLang="ko-KR" sz="1600" b="1" dirty="0">
                <a:latin typeface="+mj-ea"/>
                <a:ea typeface="+mj-ea"/>
              </a:rPr>
              <a:t>Spam</a:t>
            </a:r>
            <a:r>
              <a:rPr lang="ko-KR" altLang="en-US" sz="1600" b="1" dirty="0">
                <a:latin typeface="+mj-ea"/>
                <a:ea typeface="+mj-ea"/>
              </a:rPr>
              <a:t>의 </a:t>
            </a:r>
            <a:r>
              <a:rPr lang="en-US" altLang="ko-KR" sz="1600" b="1" dirty="0">
                <a:latin typeface="+mj-ea"/>
                <a:ea typeface="+mj-ea"/>
              </a:rPr>
              <a:t>recall</a:t>
            </a:r>
            <a:r>
              <a:rPr lang="ko-KR" altLang="en-US" sz="1600" b="1" dirty="0">
                <a:latin typeface="+mn-ea"/>
              </a:rPr>
              <a:t>이 낮은 점</a:t>
            </a:r>
            <a:r>
              <a:rPr lang="en-US" altLang="ko-KR" sz="1600" b="1" dirty="0">
                <a:latin typeface="+mn-ea"/>
              </a:rPr>
              <a:t> (0.94)</a:t>
            </a: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위와 연관 지어</a:t>
            </a:r>
            <a:r>
              <a:rPr lang="en-US" altLang="ko-KR" sz="1600" b="1" dirty="0">
                <a:latin typeface="+mn-ea"/>
              </a:rPr>
              <a:t>,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Ham</a:t>
            </a:r>
            <a:r>
              <a:rPr lang="ko-KR" altLang="en-US" sz="1600" b="1" dirty="0">
                <a:latin typeface="+mn-ea"/>
              </a:rPr>
              <a:t>을 판별하는 분류기가 헷갈리면 </a:t>
            </a:r>
            <a:r>
              <a:rPr lang="en-US" altLang="ko-KR" sz="1600" b="1" dirty="0">
                <a:latin typeface="+mn-ea"/>
              </a:rPr>
              <a:t>ham</a:t>
            </a:r>
            <a:r>
              <a:rPr lang="ko-KR" altLang="en-US" sz="1600" b="1" dirty="0">
                <a:latin typeface="+mn-ea"/>
              </a:rPr>
              <a:t>으로 </a:t>
            </a:r>
            <a:r>
              <a:rPr lang="ko-KR" altLang="en-US" sz="1600" b="1" dirty="0" err="1">
                <a:latin typeface="+mn-ea"/>
              </a:rPr>
              <a:t>분류해버리기에</a:t>
            </a:r>
            <a:r>
              <a:rPr lang="ko-KR" altLang="en-US" sz="1600" b="1" dirty="0">
                <a:latin typeface="+mn-ea"/>
              </a:rPr>
              <a:t> 진짜 </a:t>
            </a:r>
            <a:r>
              <a:rPr lang="en-US" altLang="ko-KR" sz="1600" b="1" dirty="0">
                <a:latin typeface="+mn-ea"/>
              </a:rPr>
              <a:t>spam </a:t>
            </a:r>
            <a:r>
              <a:rPr lang="ko-KR" altLang="en-US" sz="1600" b="1" dirty="0">
                <a:latin typeface="+mn-ea"/>
              </a:rPr>
              <a:t>중에 진단을 놓치는 케이스가 있다는 뜻이다</a:t>
            </a:r>
            <a:r>
              <a:rPr lang="en-US" altLang="ko-KR" sz="1600" b="1" dirty="0">
                <a:latin typeface="+mn-ea"/>
              </a:rPr>
              <a:t>. </a:t>
            </a:r>
          </a:p>
          <a:p>
            <a:pPr latinLnBrk="0">
              <a:lnSpc>
                <a:spcPct val="120000"/>
              </a:lnSpc>
            </a:pPr>
            <a:endParaRPr lang="en-US" altLang="ko-KR" sz="1600" b="1" dirty="0">
              <a:latin typeface="+mn-ea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결론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1: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모델이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Ham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인지 아닌지 헷갈린다고 생각하는 이유를 찾아야 함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. </a:t>
            </a: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Text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를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Vectorize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하는 과정에서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Ham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을 헷갈리게 되는 이유가 무엇일지 알아보자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결론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2: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헷갈린다고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Ham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으로 단순히 분류하기 보다 엄격하게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Spam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과 비교할 수 있게끔 해야 함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빈도수 기반의 단순한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NaiveBayes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말고 더 복잡한 분류기를 사용해보자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서로 다른 분류기를 여러 개 쌓아서 사용하면 헷갈리는 문제에 대해 다른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approach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를 적용하기에 비교가 가능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정의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 개선 포인트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6B096F-16B0-DB44-ADF3-E9FF7C214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93" y="2079306"/>
            <a:ext cx="4324159" cy="20046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0E5957B-2991-201B-3388-B66B494BBD6E}"/>
              </a:ext>
            </a:extLst>
          </p:cNvPr>
          <p:cNvSpPr/>
          <p:nvPr/>
        </p:nvSpPr>
        <p:spPr>
          <a:xfrm>
            <a:off x="2685691" y="2415396"/>
            <a:ext cx="431320" cy="264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4192EB-3D13-E395-488C-51DFA4F52376}"/>
              </a:ext>
            </a:extLst>
          </p:cNvPr>
          <p:cNvSpPr/>
          <p:nvPr/>
        </p:nvSpPr>
        <p:spPr>
          <a:xfrm>
            <a:off x="1905001" y="2659472"/>
            <a:ext cx="431320" cy="264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71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1-2. EDA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B3759-08AF-0EE4-0DB8-521AF0CB3F73}"/>
              </a:ext>
            </a:extLst>
          </p:cNvPr>
          <p:cNvSpPr txBox="1"/>
          <p:nvPr/>
        </p:nvSpPr>
        <p:spPr>
          <a:xfrm>
            <a:off x="390792" y="1821140"/>
            <a:ext cx="982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1. </a:t>
            </a:r>
            <a:r>
              <a:rPr lang="ko-KR" altLang="en-US" sz="1400" dirty="0">
                <a:latin typeface="+mn-ea"/>
              </a:rPr>
              <a:t>문장으로 이루어진 </a:t>
            </a:r>
            <a:r>
              <a:rPr lang="en-US" altLang="ko-KR" sz="1400" dirty="0">
                <a:latin typeface="+mn-ea"/>
              </a:rPr>
              <a:t>data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html </a:t>
            </a:r>
            <a:r>
              <a:rPr lang="ko-KR" altLang="en-US" sz="1400" dirty="0">
                <a:latin typeface="+mn-ea"/>
              </a:rPr>
              <a:t>형식으로 </a:t>
            </a:r>
            <a:r>
              <a:rPr lang="en-US" altLang="ko-KR" sz="1400" dirty="0">
                <a:latin typeface="+mn-ea"/>
              </a:rPr>
              <a:t>(html </a:t>
            </a:r>
            <a:r>
              <a:rPr lang="ko-KR" altLang="en-US" sz="1400" dirty="0">
                <a:latin typeface="+mn-ea"/>
              </a:rPr>
              <a:t>태그가 존재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이루어진 </a:t>
            </a:r>
            <a:r>
              <a:rPr lang="en-US" altLang="ko-KR" sz="1400" dirty="0">
                <a:latin typeface="+mn-ea"/>
              </a:rPr>
              <a:t>data</a:t>
            </a:r>
            <a:r>
              <a:rPr lang="ko-KR" altLang="en-US" sz="1400" dirty="0">
                <a:latin typeface="+mn-ea"/>
              </a:rPr>
              <a:t>가 </a:t>
            </a:r>
            <a:r>
              <a:rPr lang="ko-KR" altLang="en-US" sz="1400" dirty="0" err="1">
                <a:latin typeface="+mn-ea"/>
              </a:rPr>
              <a:t>혼재되어있음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4510C1B-D009-D3C0-2816-CFE367BC9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556" y="2483763"/>
            <a:ext cx="2626588" cy="6998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4225331-6D93-0FAC-DCD8-3C4C48F55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56" y="2365485"/>
            <a:ext cx="7842151" cy="29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0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1-2. EDA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B3759-08AF-0EE4-0DB8-521AF0CB3F73}"/>
              </a:ext>
            </a:extLst>
          </p:cNvPr>
          <p:cNvSpPr txBox="1"/>
          <p:nvPr/>
        </p:nvSpPr>
        <p:spPr>
          <a:xfrm>
            <a:off x="390793" y="182114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2. Duplicate</a:t>
            </a:r>
            <a:r>
              <a:rPr lang="ko-KR" altLang="en-US" sz="1400" dirty="0">
                <a:latin typeface="+mn-ea"/>
              </a:rPr>
              <a:t>된 </a:t>
            </a:r>
            <a:r>
              <a:rPr lang="en-US" altLang="ko-KR" sz="1400" dirty="0">
                <a:latin typeface="+mn-ea"/>
              </a:rPr>
              <a:t>text</a:t>
            </a:r>
            <a:r>
              <a:rPr lang="ko-KR" altLang="en-US" sz="1400" dirty="0">
                <a:latin typeface="+mn-ea"/>
              </a:rPr>
              <a:t>가 있음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아예 내용이 모두 같음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3ECC9B-0F04-6DD3-18B8-DCB3A86D6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74" y="2434152"/>
            <a:ext cx="5482481" cy="30192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496E92-78EE-0189-7CA9-AB58FA50C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496" y="2336622"/>
            <a:ext cx="5283048" cy="33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1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1-2. EDA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B3759-08AF-0EE4-0DB8-521AF0CB3F73}"/>
              </a:ext>
            </a:extLst>
          </p:cNvPr>
          <p:cNvSpPr txBox="1"/>
          <p:nvPr/>
        </p:nvSpPr>
        <p:spPr>
          <a:xfrm>
            <a:off x="390793" y="182114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3. </a:t>
            </a:r>
            <a:r>
              <a:rPr lang="ko-KR" altLang="en-US" sz="1400" dirty="0">
                <a:latin typeface="+mn-ea"/>
              </a:rPr>
              <a:t>이메일인 만큼</a:t>
            </a:r>
            <a:r>
              <a:rPr lang="en-US" altLang="ko-KR" sz="1400" dirty="0">
                <a:latin typeface="+mn-ea"/>
              </a:rPr>
              <a:t>, Re:, </a:t>
            </a:r>
            <a:r>
              <a:rPr lang="en-US" altLang="ko-KR" sz="1400" dirty="0" err="1">
                <a:latin typeface="+mn-ea"/>
              </a:rPr>
              <a:t>fwd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로 시작하는 메일이 다수 존재함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3E94B4-B815-9A20-F754-242D70488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32" y="4534935"/>
            <a:ext cx="11191336" cy="12589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5560EC-F100-9BF9-DF51-4440FED1A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49" y="2312966"/>
            <a:ext cx="11149606" cy="19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0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1-2. EDA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B3759-08AF-0EE4-0DB8-521AF0CB3F73}"/>
              </a:ext>
            </a:extLst>
          </p:cNvPr>
          <p:cNvSpPr txBox="1"/>
          <p:nvPr/>
        </p:nvSpPr>
        <p:spPr>
          <a:xfrm>
            <a:off x="390793" y="182114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4. [R] </a:t>
            </a:r>
            <a:r>
              <a:rPr lang="ko-KR" altLang="en-US" sz="1400" dirty="0">
                <a:latin typeface="+mn-ea"/>
              </a:rPr>
              <a:t>이라는 통계 </a:t>
            </a:r>
            <a:r>
              <a:rPr lang="en-US" altLang="ko-KR" sz="1400" dirty="0">
                <a:latin typeface="+mn-ea"/>
              </a:rPr>
              <a:t>software</a:t>
            </a:r>
            <a:r>
              <a:rPr lang="ko-KR" altLang="en-US" sz="1400" dirty="0">
                <a:latin typeface="+mn-ea"/>
              </a:rPr>
              <a:t>에 관한 이메일이 다수 존재함</a:t>
            </a:r>
            <a:r>
              <a:rPr lang="en-US" altLang="ko-KR" sz="1400" dirty="0">
                <a:latin typeface="+mn-ea"/>
              </a:rPr>
              <a:t>. (R-project.org)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3E94B4-B815-9A20-F754-242D70488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32" y="2391227"/>
            <a:ext cx="11191336" cy="12589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50EFE1-3304-FA47-EFB0-FA28D115F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85" y="3808328"/>
            <a:ext cx="10248181" cy="248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6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1-2. EDA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B3759-08AF-0EE4-0DB8-521AF0CB3F73}"/>
              </a:ext>
            </a:extLst>
          </p:cNvPr>
          <p:cNvSpPr txBox="1"/>
          <p:nvPr/>
        </p:nvSpPr>
        <p:spPr>
          <a:xfrm>
            <a:off x="390793" y="182114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5. URL</a:t>
            </a:r>
            <a:r>
              <a:rPr lang="ko-KR" altLang="en-US" sz="1400" dirty="0">
                <a:latin typeface="+mn-ea"/>
              </a:rPr>
              <a:t>이 </a:t>
            </a:r>
            <a:r>
              <a:rPr lang="en-US" altLang="ko-KR" sz="1400" dirty="0">
                <a:latin typeface="+mn-ea"/>
              </a:rPr>
              <a:t>http, https, www.</a:t>
            </a:r>
            <a:r>
              <a:rPr lang="ko-KR" altLang="en-US" sz="1400" dirty="0">
                <a:latin typeface="+mn-ea"/>
              </a:rPr>
              <a:t>로 시작하거나 </a:t>
            </a:r>
            <a:r>
              <a:rPr lang="en-US" altLang="ko-KR" sz="1400" dirty="0" err="1">
                <a:latin typeface="+mn-ea"/>
              </a:rPr>
              <a:t>ip</a:t>
            </a:r>
            <a:r>
              <a:rPr lang="ko-KR" altLang="en-US" sz="1400" dirty="0">
                <a:latin typeface="+mn-ea"/>
              </a:rPr>
              <a:t>로 이뤄진 형태로 존재함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360521-A19A-9264-8BCA-C8CB4739D79B}"/>
              </a:ext>
            </a:extLst>
          </p:cNvPr>
          <p:cNvGrpSpPr/>
          <p:nvPr/>
        </p:nvGrpSpPr>
        <p:grpSpPr>
          <a:xfrm>
            <a:off x="349654" y="2135312"/>
            <a:ext cx="8981521" cy="1627583"/>
            <a:chOff x="390793" y="2334997"/>
            <a:chExt cx="7131441" cy="10940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A3BF2F-FD17-5F01-C828-31F5FBCBF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1820"/>
            <a:stretch/>
          </p:blipFill>
          <p:spPr>
            <a:xfrm>
              <a:off x="390793" y="2334997"/>
              <a:ext cx="7131441" cy="109400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A202BD-4E90-22BD-4D51-9A9592250D44}"/>
                </a:ext>
              </a:extLst>
            </p:cNvPr>
            <p:cNvSpPr/>
            <p:nvPr/>
          </p:nvSpPr>
          <p:spPr>
            <a:xfrm>
              <a:off x="493609" y="2963005"/>
              <a:ext cx="293298" cy="805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7D658F7-853E-24B5-AC87-53283F2BC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" y="3769290"/>
            <a:ext cx="11309202" cy="10300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E3C61E-F5F8-F9CB-164A-FCF3ED989133}"/>
              </a:ext>
            </a:extLst>
          </p:cNvPr>
          <p:cNvSpPr/>
          <p:nvPr/>
        </p:nvSpPr>
        <p:spPr>
          <a:xfrm>
            <a:off x="9574027" y="4374788"/>
            <a:ext cx="293298" cy="147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8DB488-CBA2-247B-4BC3-0A779F2AF0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4328"/>
          <a:stretch/>
        </p:blipFill>
        <p:spPr>
          <a:xfrm>
            <a:off x="320037" y="4987799"/>
            <a:ext cx="11255383" cy="114681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18EFED-3563-E626-36D4-F2272F466DF8}"/>
              </a:ext>
            </a:extLst>
          </p:cNvPr>
          <p:cNvSpPr/>
          <p:nvPr/>
        </p:nvSpPr>
        <p:spPr>
          <a:xfrm>
            <a:off x="7024791" y="5723353"/>
            <a:ext cx="293298" cy="147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49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94B28675-F9D3-AD35-0294-4DD1B1A72E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7" name="개체 6" hidden="1">
                        <a:extLst>
                          <a:ext uri="{FF2B5EF4-FFF2-40B4-BE49-F238E27FC236}">
                            <a16:creationId xmlns:a16="http://schemas.microsoft.com/office/drawing/2014/main" id="{94B28675-F9D3-AD35-0294-4DD1B1A72E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D8C6A5-2F9A-D0A5-6AC9-46DA1469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668" y="353233"/>
            <a:ext cx="9809657" cy="515946"/>
          </a:xfrm>
        </p:spPr>
        <p:txBody>
          <a:bodyPr vert="horz">
            <a:normAutofit fontScale="90000"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Spam mail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성능개선을 위한 아이디어 착안점 및 근거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20251-5890-39F2-60BF-6F13E065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74AF-D1BB-46FC-9BAB-F7F6C6D4E305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DEA8DA-62B3-4728-B35F-E2F47CE7C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3E68F38-58AC-568B-E040-B65C29032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2667" y="860487"/>
            <a:ext cx="8981521" cy="363538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1-2. EDA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16147-1504-EDB9-4F01-45A6575ABFB7}"/>
              </a:ext>
            </a:extLst>
          </p:cNvPr>
          <p:cNvSpPr txBox="1"/>
          <p:nvPr/>
        </p:nvSpPr>
        <p:spPr>
          <a:xfrm>
            <a:off x="320037" y="1466294"/>
            <a:ext cx="5049648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◆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B3759-08AF-0EE4-0DB8-521AF0CB3F73}"/>
              </a:ext>
            </a:extLst>
          </p:cNvPr>
          <p:cNvSpPr txBox="1"/>
          <p:nvPr/>
        </p:nvSpPr>
        <p:spPr>
          <a:xfrm>
            <a:off x="390793" y="182114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6. URL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>
                <a:latin typeface="+mn-ea"/>
              </a:rPr>
              <a:t>.gif</a:t>
            </a:r>
            <a:r>
              <a:rPr lang="ko-KR" altLang="en-US" sz="1400" dirty="0">
                <a:latin typeface="+mn-ea"/>
              </a:rPr>
              <a:t>가 있는 것은 </a:t>
            </a:r>
            <a:r>
              <a:rPr lang="en-US" altLang="ko-KR" sz="1400" dirty="0">
                <a:latin typeface="+mn-ea"/>
              </a:rPr>
              <a:t>spam</a:t>
            </a:r>
            <a:r>
              <a:rPr lang="ko-KR" altLang="en-US" sz="1400" dirty="0">
                <a:latin typeface="+mn-ea"/>
              </a:rPr>
              <a:t>일 확률이 </a:t>
            </a:r>
            <a:r>
              <a:rPr lang="ko-KR" altLang="en-US" sz="1400" dirty="0" err="1">
                <a:latin typeface="+mn-ea"/>
              </a:rPr>
              <a:t>높아보임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D54685-ABC5-D78E-436E-B1EAF9EBC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66" y="2128917"/>
            <a:ext cx="10875646" cy="43635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CD27C6-F4DD-CBE3-3BB3-FD1AA9633A60}"/>
              </a:ext>
            </a:extLst>
          </p:cNvPr>
          <p:cNvSpPr/>
          <p:nvPr/>
        </p:nvSpPr>
        <p:spPr>
          <a:xfrm>
            <a:off x="4023746" y="6217921"/>
            <a:ext cx="4095017" cy="144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829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_ac">
      <a:majorFont>
        <a:latin typeface="나눔스퀘어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1437</Words>
  <Application>Microsoft Office PowerPoint</Application>
  <PresentationFormat>와이드스크린</PresentationFormat>
  <Paragraphs>173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나눔스퀘어_ac ExtraBold</vt:lpstr>
      <vt:lpstr>나눔스퀘어_ac</vt:lpstr>
      <vt:lpstr>맑은 고딕</vt:lpstr>
      <vt:lpstr>나눔스퀘어_ac Bold</vt:lpstr>
      <vt:lpstr>Office 테마</vt:lpstr>
      <vt:lpstr>think-cell Slide</vt:lpstr>
      <vt:lpstr>Spam mail classification</vt:lpstr>
      <vt:lpstr>PowerPoint 프레젠테이션</vt:lpstr>
      <vt:lpstr>Spam mail 분류 성능개선을 위한 아이디어 착안점 및 근거 </vt:lpstr>
      <vt:lpstr>Spam mail 분류 성능개선을 위한 아이디어 착안점 및 근거 </vt:lpstr>
      <vt:lpstr>Spam mail 분류 성능개선을 위한 아이디어 착안점 및 근거 </vt:lpstr>
      <vt:lpstr>Spam mail 분류 성능개선을 위한 아이디어 착안점 및 근거 </vt:lpstr>
      <vt:lpstr>Spam mail 분류 성능개선을 위한 아이디어 착안점 및 근거 </vt:lpstr>
      <vt:lpstr>Spam mail 분류 성능개선을 위한 아이디어 착안점 및 근거 </vt:lpstr>
      <vt:lpstr>Spam mail 분류 성능개선을 위한 아이디어 착안점 및 근거 </vt:lpstr>
      <vt:lpstr>Spam mail 분류 성능개선을 위한 아이디어 착안점 및 근거 </vt:lpstr>
      <vt:lpstr>Spam mail 분류 성능개선을 위한 아이디어 착안점 및 근거 </vt:lpstr>
      <vt:lpstr>Spam mail 분류 성능개선을 위한 아이디어 착안점 및 근거 </vt:lpstr>
      <vt:lpstr>Spam mail 분류 성능개선을 위한 아이디어 착안점 및 근거 </vt:lpstr>
      <vt:lpstr>Spam mail 분류 성능개선을 위한 아이디어 착안점 및 근거 </vt:lpstr>
      <vt:lpstr>Spam mail 분류 성능개선을 위한 아이디어 착안점 및 근거 </vt:lpstr>
      <vt:lpstr>최종 성능 개선 결과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강지윤[ 학부휴학 / 경영학과 ]</dc:creator>
  <cp:lastModifiedBy>강지윤[ 학부재학 / 경영학과 ]</cp:lastModifiedBy>
  <cp:revision>215</cp:revision>
  <dcterms:created xsi:type="dcterms:W3CDTF">2023-05-07T14:40:56Z</dcterms:created>
  <dcterms:modified xsi:type="dcterms:W3CDTF">2024-05-12T07:07:38Z</dcterms:modified>
</cp:coreProperties>
</file>